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73" r:id="rId4"/>
    <p:sldId id="274" r:id="rId5"/>
    <p:sldId id="257" r:id="rId6"/>
    <p:sldId id="258" r:id="rId7"/>
    <p:sldId id="259" r:id="rId8"/>
    <p:sldId id="275" r:id="rId9"/>
    <p:sldId id="260" r:id="rId10"/>
    <p:sldId id="277" r:id="rId11"/>
    <p:sldId id="278" r:id="rId12"/>
    <p:sldId id="279" r:id="rId13"/>
    <p:sldId id="276" r:id="rId14"/>
    <p:sldId id="266" r:id="rId15"/>
    <p:sldId id="268" r:id="rId16"/>
    <p:sldId id="280" r:id="rId17"/>
    <p:sldId id="269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593B1D"/>
    <a:srgbClr val="800000"/>
    <a:srgbClr val="350749"/>
    <a:srgbClr val="424262"/>
    <a:srgbClr val="006600"/>
    <a:srgbClr val="0000CC"/>
    <a:srgbClr val="7810A7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3C038-87A4-47B8-AD67-5A9051DD9CB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DA54EE-680C-449A-BD1B-F83ECB40CB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ppdrao@yandex.ru" TargetMode="External"/><Relationship Id="rId2" Type="http://schemas.openxmlformats.org/officeDocument/2006/relationships/hyperlink" Target="http://www.ippdra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365104"/>
            <a:ext cx="6048672" cy="153657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600" b="1" dirty="0" smtClean="0">
                <a:solidFill>
                  <a:srgbClr val="800000"/>
                </a:solidFill>
                <a:latin typeface="Arial Narrow" pitchFamily="34" charset="0"/>
              </a:rPr>
              <a:t>Организация-разработчик</a:t>
            </a:r>
            <a:r>
              <a:rPr lang="ru-RU" sz="2600" b="1" dirty="0">
                <a:solidFill>
                  <a:srgbClr val="800000"/>
                </a:solidFill>
                <a:latin typeface="Arial Narrow" pitchFamily="34" charset="0"/>
              </a:rPr>
              <a:t>: </a:t>
            </a:r>
            <a:r>
              <a:rPr lang="ru-RU" sz="2600" dirty="0">
                <a:solidFill>
                  <a:srgbClr val="800000"/>
                </a:solidFill>
                <a:latin typeface="Arial Narrow" pitchFamily="34" charset="0"/>
              </a:rPr>
              <a:t>ФГБНУ «Институт изучения детства, семьи и воспитания РАО»</a:t>
            </a:r>
          </a:p>
          <a:p>
            <a:pPr algn="ctr"/>
            <a:r>
              <a:rPr lang="ru-RU" sz="2600" b="1" dirty="0">
                <a:solidFill>
                  <a:srgbClr val="800000"/>
                </a:solidFill>
                <a:latin typeface="Arial Narrow" pitchFamily="34" charset="0"/>
              </a:rPr>
              <a:t>Директор:</a:t>
            </a:r>
            <a:r>
              <a:rPr lang="ru-RU" sz="2600" dirty="0">
                <a:solidFill>
                  <a:srgbClr val="800000"/>
                </a:solidFill>
                <a:latin typeface="Arial Narrow" pitchFamily="34" charset="0"/>
              </a:rPr>
              <a:t> </a:t>
            </a:r>
            <a:r>
              <a:rPr lang="ru-RU" sz="2600" dirty="0" err="1">
                <a:solidFill>
                  <a:srgbClr val="800000"/>
                </a:solidFill>
                <a:latin typeface="Arial Narrow" pitchFamily="34" charset="0"/>
              </a:rPr>
              <a:t>Волосовец</a:t>
            </a:r>
            <a:r>
              <a:rPr lang="ru-RU" sz="2600" dirty="0">
                <a:solidFill>
                  <a:srgbClr val="800000"/>
                </a:solidFill>
                <a:latin typeface="Arial Narrow" pitchFamily="34" charset="0"/>
              </a:rPr>
              <a:t> Татьяна Владимировна</a:t>
            </a:r>
          </a:p>
          <a:p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942BC17-31D4-4FA6-AFB1-0438525664CA}"/>
              </a:ext>
            </a:extLst>
          </p:cNvPr>
          <p:cNvSpPr txBox="1">
            <a:spLocks/>
          </p:cNvSpPr>
          <p:nvPr/>
        </p:nvSpPr>
        <p:spPr>
          <a:xfrm>
            <a:off x="467544" y="476672"/>
            <a:ext cx="8352928" cy="2431691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593B1D"/>
                </a:solidFill>
                <a:latin typeface="Arial Black" pitchFamily="34" charset="0"/>
              </a:rPr>
              <a:t>ПРОЕКТ </a:t>
            </a:r>
          </a:p>
          <a:p>
            <a:pPr algn="ctr"/>
            <a:r>
              <a:rPr lang="ru-RU" sz="2800" dirty="0">
                <a:solidFill>
                  <a:srgbClr val="593B1D"/>
                </a:solidFill>
                <a:latin typeface="Arial Black" pitchFamily="34" charset="0"/>
              </a:rPr>
              <a:t>ПРОФЕССИОНАЛЬНОГО СТАНДАРТА</a:t>
            </a:r>
          </a:p>
          <a:p>
            <a:endParaRPr lang="ru-RU" sz="3200" dirty="0">
              <a:solidFill>
                <a:srgbClr val="800000"/>
              </a:solidFill>
              <a:latin typeface="Arial Black" pitchFamily="34" charset="0"/>
            </a:endParaRPr>
          </a:p>
          <a:p>
            <a:pPr algn="ctr"/>
            <a:r>
              <a:rPr lang="ru-RU" sz="3200" dirty="0">
                <a:solidFill>
                  <a:srgbClr val="800000"/>
                </a:solidFill>
                <a:latin typeface="Arial Black" pitchFamily="34" charset="0"/>
              </a:rPr>
              <a:t>ПЕДАГОГ </a:t>
            </a:r>
          </a:p>
          <a:p>
            <a:pPr algn="ctr"/>
            <a:r>
              <a:rPr lang="ru-RU" sz="3200" dirty="0">
                <a:solidFill>
                  <a:srgbClr val="800000"/>
                </a:solidFill>
                <a:latin typeface="Arial Black" pitchFamily="34" charset="0"/>
              </a:rPr>
              <a:t>ДОШКОЛЬНОГО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88640"/>
            <a:ext cx="8147248" cy="122413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Уточнена</a:t>
            </a:r>
            <a:r>
              <a:rPr lang="ru-RU" sz="3600" b="1" dirty="0">
                <a:solidFill>
                  <a:srgbClr val="593B1D"/>
                </a:solidFill>
                <a:latin typeface="Arial Black" pitchFamily="34" charset="0"/>
              </a:rPr>
              <a:t> </a:t>
            </a:r>
            <a:r>
              <a:rPr lang="ru-RU" sz="2800" b="1" cap="all" dirty="0">
                <a:solidFill>
                  <a:srgbClr val="000066"/>
                </a:solidFill>
                <a:latin typeface="Arial Black" pitchFamily="34" charset="0"/>
              </a:rPr>
              <a:t>Функциональная карта </a:t>
            </a:r>
            <a:r>
              <a:rPr lang="ru-RU" sz="2800" b="1" dirty="0">
                <a:solidFill>
                  <a:srgbClr val="000066"/>
                </a:solidFill>
                <a:latin typeface="Arial Black" pitchFamily="34" charset="0"/>
              </a:rPr>
              <a:t>МУЗЫКАЛЬНОГО РУКОВОДИТЕЛЯ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5679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ОТФ</a:t>
            </a:r>
            <a:r>
              <a:rPr lang="ru-RU" dirty="0">
                <a:solidFill>
                  <a:srgbClr val="000066"/>
                </a:solidFill>
              </a:rPr>
              <a:t> </a:t>
            </a:r>
            <a:r>
              <a:rPr lang="en-US" b="1" dirty="0">
                <a:solidFill>
                  <a:srgbClr val="000066"/>
                </a:solidFill>
              </a:rPr>
              <a:t>B</a:t>
            </a:r>
            <a:r>
              <a:rPr lang="ru-RU" dirty="0"/>
              <a:t> – </a:t>
            </a:r>
            <a:r>
              <a:rPr lang="ru-RU" b="1" dirty="0">
                <a:solidFill>
                  <a:srgbClr val="593B1D"/>
                </a:solidFill>
              </a:rPr>
              <a:t>музыкальный руководитель </a:t>
            </a:r>
            <a:r>
              <a:rPr lang="ru-RU" dirty="0"/>
              <a:t>–</a:t>
            </a:r>
            <a:r>
              <a:rPr lang="en-US" dirty="0"/>
              <a:t> </a:t>
            </a:r>
            <a:r>
              <a:rPr lang="ru-RU" b="1" dirty="0">
                <a:solidFill>
                  <a:srgbClr val="000066"/>
                </a:solidFill>
              </a:rPr>
              <a:t>Организационно-педагогическое обеспечение музыкального воспитания и музыкальной деятельности детей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48012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ОБНОВЛЕННЫЕ ФОРМУЛИРОВКИ ТРУДОВЫХ ФУНКЦИЙ</a:t>
            </a:r>
            <a:r>
              <a:rPr lang="ru-RU" dirty="0"/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81728"/>
              </p:ext>
            </p:extLst>
          </p:nvPr>
        </p:nvGraphicFramePr>
        <p:xfrm>
          <a:off x="457200" y="2996949"/>
          <a:ext cx="8147248" cy="295233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6941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5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Организация музыкальной деятельности детей 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</a:rPr>
                        <a:t>В/01.</a:t>
                      </a: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  <a:endParaRPr lang="ru-RU" sz="16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Проведение</a:t>
                      </a: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 музыкальных занятий с учетом возраста, индивидуальных и психофизических особенностей детей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</a:rPr>
                        <a:t>В/02.</a:t>
                      </a: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  <a:endParaRPr lang="ru-RU" sz="16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Музыкальное сопровождение мероприятий в рамках реализации образовательных программ дошкольного образования 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В/03.</a:t>
                      </a: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Взаимодействие с педагогами и родителями (законными представителями) по вопросам организации творческой деятельности детей 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В/04.</a:t>
                      </a: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0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717032"/>
            <a:ext cx="8003232" cy="230425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ОТФ С – Организационно-педагогическое обеспечение физического воспитания и физической активности детей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33951" y="116632"/>
            <a:ext cx="8496944" cy="309634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ОТКРЫТА</a:t>
            </a:r>
          </a:p>
          <a:p>
            <a:pPr algn="ctr"/>
            <a:r>
              <a:rPr lang="ru-RU" sz="2800" b="1" cap="all" dirty="0">
                <a:solidFill>
                  <a:srgbClr val="000066"/>
                </a:solidFill>
                <a:latin typeface="Arial Black" pitchFamily="34" charset="0"/>
              </a:rPr>
              <a:t>Функциональная карта </a:t>
            </a:r>
            <a:r>
              <a:rPr lang="ru-RU" sz="2800" b="1" dirty="0">
                <a:solidFill>
                  <a:srgbClr val="000066"/>
                </a:solidFill>
                <a:latin typeface="Arial Black" pitchFamily="34" charset="0"/>
              </a:rPr>
              <a:t>ИНСТРУКТОРА ПО ФИЗИЧЕСКОЙ КУЛЬТУРЕ</a:t>
            </a:r>
          </a:p>
          <a:p>
            <a:pPr algn="ctr"/>
            <a:endParaRPr lang="ru-RU" sz="1800" b="1" dirty="0">
              <a:solidFill>
                <a:srgbClr val="593B1D"/>
              </a:solidFill>
              <a:latin typeface="Arial Black" pitchFamily="34" charset="0"/>
            </a:endParaRPr>
          </a:p>
          <a:p>
            <a:pPr algn="ctr"/>
            <a:r>
              <a:rPr lang="ru-RU" sz="1800" b="1" dirty="0">
                <a:solidFill>
                  <a:srgbClr val="593B1D"/>
                </a:solidFill>
                <a:latin typeface="Arial Black" pitchFamily="34" charset="0"/>
              </a:rPr>
              <a:t>(ИДЕТ РАЗРАБОТКА РАЗДЕЛА </a:t>
            </a:r>
          </a:p>
          <a:p>
            <a:pPr algn="ctr"/>
            <a:r>
              <a:rPr lang="ru-RU" sz="1800" b="1" dirty="0">
                <a:solidFill>
                  <a:srgbClr val="593B1D"/>
                </a:solidFill>
                <a:latin typeface="Arial Black" pitchFamily="34" charset="0"/>
              </a:rPr>
              <a:t>«ТРУДОВЫЕ ДЕЙСТВИЯ, ЗНАНИЯ И УМЕНИЯ» </a:t>
            </a:r>
          </a:p>
          <a:p>
            <a:pPr algn="ctr"/>
            <a:r>
              <a:rPr lang="ru-RU" sz="1800" b="1" dirty="0">
                <a:solidFill>
                  <a:srgbClr val="593B1D"/>
                </a:solidFill>
                <a:latin typeface="Arial Black" pitchFamily="34" charset="0"/>
              </a:rPr>
              <a:t>ПО ЭТОЙ ДОЛЖНОСТИ)</a:t>
            </a:r>
          </a:p>
        </p:txBody>
      </p:sp>
    </p:spTree>
    <p:extLst>
      <p:ext uri="{BB962C8B-B14F-4D97-AF65-F5344CB8AC3E}">
        <p14:creationId xmlns:p14="http://schemas.microsoft.com/office/powerpoint/2010/main" val="39814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12241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ОТФ </a:t>
            </a:r>
            <a:r>
              <a:rPr lang="en-US" b="1" dirty="0">
                <a:solidFill>
                  <a:srgbClr val="000066"/>
                </a:solidFill>
              </a:rPr>
              <a:t>D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ru-RU" b="1" dirty="0">
                <a:solidFill>
                  <a:srgbClr val="800000"/>
                </a:solidFill>
              </a:rPr>
              <a:t>– </a:t>
            </a:r>
            <a:r>
              <a:rPr lang="ru-RU" b="1" dirty="0">
                <a:solidFill>
                  <a:srgbClr val="593B1D"/>
                </a:solidFill>
              </a:rPr>
              <a:t>старший воспитатель </a:t>
            </a:r>
            <a:r>
              <a:rPr lang="ru-RU" b="1" dirty="0">
                <a:solidFill>
                  <a:srgbClr val="800000"/>
                </a:solidFill>
              </a:rPr>
              <a:t>- </a:t>
            </a:r>
            <a:r>
              <a:rPr lang="ru-RU" b="1" dirty="0">
                <a:solidFill>
                  <a:srgbClr val="000066"/>
                </a:solidFill>
              </a:rPr>
              <a:t>Педагогическая деятельность и координация профессиональной деятельности педагогических работников по реализации образовательных программ дошкольного образования </a:t>
            </a:r>
          </a:p>
          <a:p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0"/>
            <a:ext cx="8147248" cy="122413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Уточнена</a:t>
            </a:r>
            <a:r>
              <a:rPr lang="ru-RU" sz="3600" b="1" dirty="0">
                <a:solidFill>
                  <a:srgbClr val="593B1D"/>
                </a:solidFill>
                <a:latin typeface="Arial Black" pitchFamily="34" charset="0"/>
              </a:rPr>
              <a:t> </a:t>
            </a:r>
            <a:r>
              <a:rPr lang="ru-RU" sz="2800" b="1" cap="all" dirty="0">
                <a:solidFill>
                  <a:srgbClr val="000066"/>
                </a:solidFill>
                <a:latin typeface="Arial Black" pitchFamily="34" charset="0"/>
              </a:rPr>
              <a:t>Функциональная карта СТАРШЕГО </a:t>
            </a:r>
            <a:r>
              <a:rPr lang="ru-RU" sz="2800" b="1" dirty="0">
                <a:solidFill>
                  <a:srgbClr val="000066"/>
                </a:solidFill>
                <a:latin typeface="Arial Black" pitchFamily="34" charset="0"/>
              </a:rPr>
              <a:t>ВОСПИТАТЕЛЯ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11782"/>
              </p:ext>
            </p:extLst>
          </p:nvPr>
        </p:nvGraphicFramePr>
        <p:xfrm>
          <a:off x="683568" y="2889630"/>
          <a:ext cx="7787208" cy="3364992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6634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563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Проектирование</a:t>
                      </a: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 образовательного процесса в дошкольной образовательной группе  в соответствии с ФГОС ДО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</a:rPr>
                        <a:t>С/01.</a:t>
                      </a: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ru-RU" sz="16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563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Реализация содержания образовательных программ дошкольного образования в дошкольной образовательной группе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</a:rPr>
                        <a:t>С/02.</a:t>
                      </a: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ru-RU" sz="16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931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Координация профессиональной деятельности педагогов по реализации образовательных программ дошкольного образования и их взаимодействия с родителями (законными представителями) детей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</a:rPr>
                        <a:t>С/03.</a:t>
                      </a:r>
                      <a:r>
                        <a:rPr lang="en-US" sz="1600" b="1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ru-RU" sz="16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0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диагностики результатов </a:t>
                      </a: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образования и развития детей 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</a:rPr>
                        <a:t>С/04.</a:t>
                      </a:r>
                      <a:r>
                        <a:rPr lang="en-US" sz="1600" b="1" dirty="0">
                          <a:solidFill>
                            <a:srgbClr val="000066"/>
                          </a:solidFill>
                          <a:effectLst/>
                        </a:rPr>
                        <a:t>6</a:t>
                      </a:r>
                      <a:endParaRPr lang="ru-RU" sz="16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24208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593B1D"/>
                </a:solidFill>
              </a:rPr>
              <a:t>ОБНОВЛЕННЫЕ ФОРМУЛИРОВКИ ТРУДОВЫХ ФУНКЦИЙ</a:t>
            </a:r>
            <a:r>
              <a:rPr lang="ru-RU" dirty="0">
                <a:solidFill>
                  <a:srgbClr val="593B1D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63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0"/>
            <a:ext cx="8147248" cy="122413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Уточнена</a:t>
            </a:r>
            <a:r>
              <a:rPr lang="ru-RU" sz="3600" b="1" dirty="0">
                <a:solidFill>
                  <a:srgbClr val="593B1D"/>
                </a:solidFill>
                <a:latin typeface="Arial Black" pitchFamily="34" charset="0"/>
              </a:rPr>
              <a:t> </a:t>
            </a:r>
            <a:r>
              <a:rPr lang="ru-RU" sz="2800" b="1" cap="all" dirty="0">
                <a:solidFill>
                  <a:srgbClr val="000066"/>
                </a:solidFill>
                <a:latin typeface="Arial Black" pitchFamily="34" charset="0"/>
              </a:rPr>
              <a:t>Функциональная карта методиста</a:t>
            </a:r>
            <a:endParaRPr lang="ru-RU" sz="2800" b="1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470254" y="1224136"/>
            <a:ext cx="8013576" cy="82068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ОТФ Е – </a:t>
            </a:r>
            <a:r>
              <a:rPr lang="ru-RU" b="1" dirty="0">
                <a:solidFill>
                  <a:srgbClr val="593B1D"/>
                </a:solidFill>
              </a:rPr>
              <a:t>методист</a:t>
            </a:r>
            <a:r>
              <a:rPr lang="en-US" b="1" dirty="0">
                <a:solidFill>
                  <a:srgbClr val="593B1D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– Организационно-методическое обеспечение реализации образовательных программ дошкольного образования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105017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ОБНОВЛЕННЫЕ ФОРМУЛИРОВКИ ТРУДОВЫХ ФУНКЦИЙ</a:t>
            </a:r>
            <a:r>
              <a:rPr lang="ru-RU" dirty="0"/>
              <a:t>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44169"/>
              </p:ext>
            </p:extLst>
          </p:nvPr>
        </p:nvGraphicFramePr>
        <p:xfrm>
          <a:off x="663352" y="2708920"/>
          <a:ext cx="7725072" cy="3646183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6582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16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Организационно-методическое обеспечение проектирования образовательных программ дошкольного образования  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</a:rPr>
                        <a:t>D</a:t>
                      </a:r>
                      <a:r>
                        <a:rPr lang="ru-RU" sz="1800" b="1">
                          <a:solidFill>
                            <a:srgbClr val="000066"/>
                          </a:solidFill>
                          <a:effectLst/>
                        </a:rPr>
                        <a:t> /01.7</a:t>
                      </a:r>
                      <a:endParaRPr lang="ru-RU" sz="18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6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Методическое сопровождение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образовательного процесса в дошкольной образовательной организации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</a:rPr>
                        <a:t>D</a:t>
                      </a:r>
                      <a:r>
                        <a:rPr lang="ru-RU" sz="1800" b="1">
                          <a:solidFill>
                            <a:srgbClr val="000066"/>
                          </a:solidFill>
                          <a:effectLst/>
                        </a:rPr>
                        <a:t> /02.7</a:t>
                      </a:r>
                      <a:endParaRPr lang="ru-RU" sz="18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68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Организационное обеспечение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деятельности педагогов по реализации образовательных программ дошкольного образования  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</a:rPr>
                        <a:t>D</a:t>
                      </a:r>
                      <a:r>
                        <a:rPr lang="ru-RU" sz="1800" b="1">
                          <a:solidFill>
                            <a:srgbClr val="000066"/>
                          </a:solidFill>
                          <a:effectLst/>
                        </a:rPr>
                        <a:t> /03.7</a:t>
                      </a:r>
                      <a:endParaRPr lang="ru-RU" sz="18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730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>
                          <a:solidFill>
                            <a:srgbClr val="000066"/>
                          </a:solidFill>
                          <a:effectLst/>
                        </a:rPr>
                        <a:t>Организационно-методическое обеспечение взаимодействия дошкольной образовательной организации с семьей и другими социальными институтами</a:t>
                      </a:r>
                      <a:endParaRPr lang="ru-RU" sz="1800" b="1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66"/>
                          </a:solidFill>
                          <a:effectLst/>
                        </a:rPr>
                        <a:t>D</a:t>
                      </a: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 /04.7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0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МУЗЫКАЛЬНЫЙРУКОВОДИТЕЛЬ - ТРУДОВЫЕ ФУНКЦИИ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музыкальной деятельности детей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Планирование и проведение музыкальных занятий с учетом возраста, индивидуальных и психофизических особенностей детей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Участие в организации и проведении массовых мероприятий с детьми в рамках программы дошкольного образования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Координация участия педагогов и родителей (законных представителей) в организации творческой деятельности   детей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593B1D"/>
                </a:solidFill>
                <a:latin typeface="Arial Black" pitchFamily="34" charset="0"/>
              </a:rPr>
              <a:t>ТРЕБОВАНИЯ К ОБРАЗОВАНИЮ </a:t>
            </a:r>
            <a:br>
              <a:rPr lang="ru-RU" sz="3100" b="1" dirty="0">
                <a:solidFill>
                  <a:srgbClr val="593B1D"/>
                </a:solidFill>
                <a:latin typeface="Arial Black" pitchFamily="34" charset="0"/>
              </a:rPr>
            </a:br>
            <a:r>
              <a:rPr lang="ru-RU" sz="3100" b="1" dirty="0">
                <a:solidFill>
                  <a:srgbClr val="593B1D"/>
                </a:solidFill>
                <a:latin typeface="Arial Black" pitchFamily="34" charset="0"/>
              </a:rPr>
              <a:t>И КВАЛИФИКАЦИЯ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7704856" cy="424847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00CC"/>
                </a:solidFill>
              </a:rPr>
              <a:t>ВОСПИТАТЕЛЬ</a:t>
            </a:r>
            <a:r>
              <a:rPr lang="ru-RU" sz="1800" dirty="0"/>
              <a:t> – </a:t>
            </a:r>
            <a:r>
              <a:rPr lang="ru-RU" sz="1800" b="1" dirty="0">
                <a:solidFill>
                  <a:srgbClr val="FF0000"/>
                </a:solidFill>
              </a:rPr>
              <a:t>5 - </a:t>
            </a:r>
            <a:r>
              <a:rPr lang="ru-RU" sz="1800" b="1" dirty="0"/>
              <a:t>среднее</a:t>
            </a:r>
            <a:r>
              <a:rPr lang="ru-RU" sz="1800" dirty="0"/>
              <a:t>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науки" </a:t>
            </a:r>
            <a:endParaRPr lang="ru-RU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0000CC"/>
                </a:solidFill>
              </a:rPr>
              <a:t>МУЗЫКАЛЬНЫЙ РУКОВОДИТЕЛЬ </a:t>
            </a:r>
            <a:r>
              <a:rPr lang="ru-RU" sz="1800" dirty="0"/>
              <a:t>– </a:t>
            </a:r>
            <a:r>
              <a:rPr lang="ru-RU" sz="1800" b="1" dirty="0">
                <a:solidFill>
                  <a:srgbClr val="FF0000"/>
                </a:solidFill>
              </a:rPr>
              <a:t>5 </a:t>
            </a:r>
            <a:r>
              <a:rPr lang="ru-RU" sz="1800" b="1" dirty="0"/>
              <a:t>среднее</a:t>
            </a:r>
            <a:r>
              <a:rPr lang="ru-RU" sz="1800" dirty="0"/>
              <a:t>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науки»</a:t>
            </a:r>
          </a:p>
          <a:p>
            <a:r>
              <a:rPr lang="ru-RU" sz="1800" b="1" dirty="0">
                <a:solidFill>
                  <a:srgbClr val="0000CC"/>
                </a:solidFill>
              </a:rPr>
              <a:t>ИНСТРУКТОР ПО ФИЗИЧЕСКОЙ КУЛЬТУРЕ </a:t>
            </a:r>
            <a:r>
              <a:rPr lang="ru-RU" sz="1800" dirty="0"/>
              <a:t>– </a:t>
            </a:r>
            <a:r>
              <a:rPr lang="ru-RU" sz="1800" b="1" dirty="0">
                <a:solidFill>
                  <a:srgbClr val="FF0000"/>
                </a:solidFill>
              </a:rPr>
              <a:t>5 </a:t>
            </a:r>
            <a:r>
              <a:rPr lang="ru-RU" sz="1800" b="1" dirty="0"/>
              <a:t>среднее</a:t>
            </a:r>
            <a:r>
              <a:rPr lang="ru-RU" sz="1800" dirty="0"/>
              <a:t>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науки»</a:t>
            </a:r>
          </a:p>
          <a:p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787208" cy="4032448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dirty="0">
                <a:solidFill>
                  <a:srgbClr val="0000CC"/>
                </a:solidFill>
              </a:rPr>
              <a:t>СТАРШИЙ ВОСПИТАТЕЛЬ </a:t>
            </a:r>
            <a:r>
              <a:rPr lang="ru-RU" sz="1900" dirty="0"/>
              <a:t>– </a:t>
            </a:r>
            <a:r>
              <a:rPr lang="ru-RU" sz="1900" b="1" dirty="0">
                <a:solidFill>
                  <a:srgbClr val="FF0000"/>
                </a:solidFill>
              </a:rPr>
              <a:t>6</a:t>
            </a:r>
            <a:r>
              <a:rPr lang="ru-RU" sz="1900" dirty="0"/>
              <a:t> - </a:t>
            </a:r>
            <a:r>
              <a:rPr lang="ru-RU" sz="1900" b="1" dirty="0"/>
              <a:t>среднее</a:t>
            </a:r>
            <a:r>
              <a:rPr lang="ru-RU" sz="1900" dirty="0"/>
              <a:t>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науки" </a:t>
            </a:r>
          </a:p>
          <a:p>
            <a:pPr marL="0" indent="0">
              <a:buNone/>
            </a:pPr>
            <a:endParaRPr lang="ru-RU" sz="1900" dirty="0">
              <a:solidFill>
                <a:srgbClr val="350749"/>
              </a:solidFill>
            </a:endParaRPr>
          </a:p>
          <a:p>
            <a:r>
              <a:rPr lang="ru-RU" sz="1900" b="1" dirty="0">
                <a:solidFill>
                  <a:srgbClr val="0000CC"/>
                </a:solidFill>
              </a:rPr>
              <a:t>МЕТОДИС</a:t>
            </a:r>
            <a:r>
              <a:rPr lang="ru-RU" sz="1900" dirty="0"/>
              <a:t>Т – </a:t>
            </a:r>
            <a:r>
              <a:rPr lang="ru-RU" sz="1900" b="1" dirty="0">
                <a:solidFill>
                  <a:srgbClr val="FF0000"/>
                </a:solidFill>
              </a:rPr>
              <a:t>7</a:t>
            </a:r>
            <a:r>
              <a:rPr lang="ru-RU" sz="1900" dirty="0"/>
              <a:t> </a:t>
            </a:r>
            <a:r>
              <a:rPr lang="ru-RU" sz="1900" b="1" dirty="0"/>
              <a:t>высшее</a:t>
            </a:r>
            <a:r>
              <a:rPr lang="ru-RU" sz="1900" dirty="0"/>
              <a:t> образование - </a:t>
            </a:r>
            <a:r>
              <a:rPr lang="ru-RU" sz="1900" dirty="0" err="1"/>
              <a:t>бакалавриат</a:t>
            </a:r>
            <a:r>
              <a:rPr lang="ru-RU" sz="1900" dirty="0"/>
              <a:t> и дополнительное профессиональное образование в области методической деятельности в образовании. Высшее педагогическое образование - магистратура в области методической деятельности в образовании Высшее образование - </a:t>
            </a:r>
            <a:r>
              <a:rPr lang="ru-RU" sz="1900" dirty="0" err="1"/>
              <a:t>специалитет</a:t>
            </a:r>
            <a:r>
              <a:rPr lang="ru-RU" sz="1900" dirty="0"/>
              <a:t> или магистратура; рекомендуется дополнительное профессиональное педагогическое образование в области методической деятельности в образовании</a:t>
            </a:r>
            <a:endParaRPr lang="ru-RU" sz="1900" dirty="0">
              <a:solidFill>
                <a:srgbClr val="350749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9014" y="332656"/>
            <a:ext cx="8003232" cy="1498178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900" b="1" dirty="0">
                <a:solidFill>
                  <a:srgbClr val="593B1D"/>
                </a:solidFill>
                <a:latin typeface="Arial Black" pitchFamily="34" charset="0"/>
              </a:rPr>
              <a:t>ТРЕБОВАНИЯ К ОБРАЗОВАНИЮ </a:t>
            </a:r>
            <a:br>
              <a:rPr lang="ru-RU" sz="2900" b="1" dirty="0">
                <a:solidFill>
                  <a:srgbClr val="593B1D"/>
                </a:solidFill>
                <a:latin typeface="Arial Black" pitchFamily="34" charset="0"/>
              </a:rPr>
            </a:br>
            <a:r>
              <a:rPr lang="ru-RU" sz="2900" b="1" dirty="0">
                <a:solidFill>
                  <a:srgbClr val="593B1D"/>
                </a:solidFill>
                <a:latin typeface="Arial Black" pitchFamily="34" charset="0"/>
              </a:rPr>
              <a:t>И КВАЛИФИКАЦИЯ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593B1D"/>
                </a:solidFill>
                <a:latin typeface="Arial Black" pitchFamily="34" charset="0"/>
              </a:rPr>
              <a:t>СОГЛАСОВАНЫ</a:t>
            </a:r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ТРЕБОВАНИЯ К СТАЖУ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128792" cy="504055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ВОСПИТАТЕЛЬ</a:t>
            </a:r>
            <a:r>
              <a:rPr lang="ru-RU" dirty="0"/>
              <a:t> – НЕТ</a:t>
            </a:r>
          </a:p>
          <a:p>
            <a:r>
              <a:rPr lang="ru-RU" b="1" dirty="0">
                <a:solidFill>
                  <a:srgbClr val="0000CC"/>
                </a:solidFill>
              </a:rPr>
              <a:t>МУЗЫКАЛЬНЫЙ РУКОВОДИТЕЛЬ </a:t>
            </a:r>
            <a:r>
              <a:rPr lang="ru-RU" dirty="0"/>
              <a:t>– НЕТ</a:t>
            </a:r>
          </a:p>
          <a:p>
            <a:r>
              <a:rPr lang="ru-RU" b="1" dirty="0">
                <a:solidFill>
                  <a:srgbClr val="0000CC"/>
                </a:solidFill>
              </a:rPr>
              <a:t>ИНСТРУКТОР ПО ФИЗИЧЕСКОЙ КУЛЬТУРЕ </a:t>
            </a:r>
            <a:r>
              <a:rPr lang="ru-RU" dirty="0"/>
              <a:t>– НЕТ</a:t>
            </a:r>
          </a:p>
          <a:p>
            <a:endParaRPr lang="ru-RU" dirty="0"/>
          </a:p>
          <a:p>
            <a:r>
              <a:rPr lang="ru-RU" b="1" dirty="0">
                <a:solidFill>
                  <a:srgbClr val="0000CC"/>
                </a:solidFill>
              </a:rPr>
              <a:t>СТАРШИЙ ВОСПИТАТЕЛЬ </a:t>
            </a:r>
            <a:r>
              <a:rPr lang="ru-RU" dirty="0"/>
              <a:t>– </a:t>
            </a:r>
            <a:r>
              <a:rPr lang="ru-RU" sz="2600" dirty="0">
                <a:solidFill>
                  <a:srgbClr val="350749"/>
                </a:solidFill>
              </a:rPr>
              <a:t>При наличии среднего профессионального образования и отсутствии дополнительного профессионального педагогического образования  -  </a:t>
            </a:r>
            <a:r>
              <a:rPr lang="ru-RU" sz="2600" b="1" dirty="0">
                <a:solidFill>
                  <a:srgbClr val="C00000"/>
                </a:solidFill>
              </a:rPr>
              <a:t>не менее 3-х лет</a:t>
            </a:r>
            <a:r>
              <a:rPr lang="ru-RU" sz="2600" dirty="0">
                <a:solidFill>
                  <a:srgbClr val="350749"/>
                </a:solidFill>
              </a:rPr>
              <a:t>. При наличии высшего образования в области педагогики и образования или  среднего профессионального образования и дополнительного профессионального педагогического образования – </a:t>
            </a:r>
            <a:r>
              <a:rPr lang="ru-RU" sz="2600" b="1" dirty="0">
                <a:solidFill>
                  <a:srgbClr val="C00000"/>
                </a:solidFill>
              </a:rPr>
              <a:t>не менее 2-х лет. </a:t>
            </a:r>
          </a:p>
          <a:p>
            <a:endParaRPr lang="ru-RU" sz="2600" dirty="0">
              <a:solidFill>
                <a:srgbClr val="350749"/>
              </a:solidFill>
            </a:endParaRPr>
          </a:p>
          <a:p>
            <a:r>
              <a:rPr lang="ru-RU" b="1" dirty="0">
                <a:solidFill>
                  <a:srgbClr val="0000CC"/>
                </a:solidFill>
              </a:rPr>
              <a:t>МЕТОДИС</a:t>
            </a:r>
            <a:r>
              <a:rPr lang="ru-RU" dirty="0"/>
              <a:t>Т – </a:t>
            </a:r>
            <a:r>
              <a:rPr lang="ru-RU" sz="2600" dirty="0">
                <a:solidFill>
                  <a:srgbClr val="350749"/>
                </a:solidFill>
              </a:rPr>
              <a:t>При наличии высшего образования в области педагогики и образования или  дополнительного профессионального педагогического образования и стаж </a:t>
            </a:r>
            <a:r>
              <a:rPr lang="ru-RU" sz="2600" b="1" dirty="0">
                <a:solidFill>
                  <a:srgbClr val="C00000"/>
                </a:solidFill>
              </a:rPr>
              <a:t>не менее 5 лет </a:t>
            </a:r>
            <a:r>
              <a:rPr lang="ru-RU" sz="2600" dirty="0">
                <a:solidFill>
                  <a:srgbClr val="350749"/>
                </a:solidFill>
              </a:rPr>
              <a:t>в должности воспитателя (старшего воспитателя). При наличии квалификации бакалавра или магистра («дошкольное») работа воспитателем (</a:t>
            </a:r>
            <a:r>
              <a:rPr lang="ru-RU" sz="2600">
                <a:solidFill>
                  <a:srgbClr val="350749"/>
                </a:solidFill>
              </a:rPr>
              <a:t>старшим воспитателем) </a:t>
            </a:r>
            <a:r>
              <a:rPr lang="ru-RU" sz="2600" b="1" dirty="0">
                <a:solidFill>
                  <a:srgbClr val="C00000"/>
                </a:solidFill>
              </a:rPr>
              <a:t>не менее 3-х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CEC556-8CA1-435F-BF13-898C832B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solidFill>
                  <a:srgbClr val="800000"/>
                </a:solidFill>
                <a:latin typeface="Arial Black" pitchFamily="34" charset="0"/>
              </a:rPr>
              <a:t>Спасибо за внимание!</a:t>
            </a:r>
            <a:endParaRPr lang="ru-RU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2FDBFF-051F-4AEC-8923-FF02210362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419" y="1556792"/>
            <a:ext cx="7632974" cy="4525963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ru-RU" altLang="ru-RU" sz="3600" b="1" dirty="0">
                <a:solidFill>
                  <a:srgbClr val="000066"/>
                </a:solidFill>
              </a:rPr>
              <a:t>Контакты:</a:t>
            </a:r>
          </a:p>
          <a:p>
            <a:pPr marL="36576" indent="0">
              <a:buNone/>
            </a:pPr>
            <a:r>
              <a:rPr lang="ru-RU" altLang="ru-RU" sz="3600" b="1" dirty="0" err="1">
                <a:solidFill>
                  <a:srgbClr val="000066"/>
                </a:solidFill>
              </a:rPr>
              <a:t>Волосовец</a:t>
            </a:r>
            <a:r>
              <a:rPr lang="ru-RU" altLang="ru-RU" sz="3600" b="1" dirty="0">
                <a:solidFill>
                  <a:srgbClr val="000066"/>
                </a:solidFill>
              </a:rPr>
              <a:t> Татьяна Владимировна</a:t>
            </a:r>
          </a:p>
          <a:p>
            <a:endParaRPr lang="ru-RU" altLang="ru-RU" sz="3600" b="1" dirty="0">
              <a:solidFill>
                <a:srgbClr val="000066"/>
              </a:solidFill>
            </a:endParaRPr>
          </a:p>
          <a:p>
            <a:pPr marL="36576" indent="0">
              <a:buNone/>
            </a:pPr>
            <a:r>
              <a:rPr lang="ru-RU" altLang="ru-RU" sz="3600" b="1" dirty="0">
                <a:solidFill>
                  <a:srgbClr val="000066"/>
                </a:solidFill>
              </a:rPr>
              <a:t>ФГБНУ «Институт изучения детства, семьи и воспитания РАО»</a:t>
            </a:r>
          </a:p>
          <a:p>
            <a:pPr marL="0" indent="0">
              <a:buNone/>
            </a:pPr>
            <a:endParaRPr lang="ru-RU" altLang="ru-RU" sz="3600" b="1" dirty="0">
              <a:solidFill>
                <a:srgbClr val="000066"/>
              </a:solidFill>
            </a:endParaRPr>
          </a:p>
          <a:p>
            <a:pPr marL="36576" indent="0">
              <a:buNone/>
            </a:pPr>
            <a:r>
              <a:rPr lang="ru-RU" altLang="ru-RU" sz="3600" b="1" dirty="0">
                <a:solidFill>
                  <a:srgbClr val="000066"/>
                </a:solidFill>
              </a:rPr>
              <a:t>Москва, ул. Макаренко, д. 5/16 ,</a:t>
            </a:r>
          </a:p>
          <a:p>
            <a:pPr marL="36576" indent="0">
              <a:buNone/>
            </a:pPr>
            <a:r>
              <a:rPr lang="ru-RU" altLang="ru-RU" sz="3600" b="1" dirty="0">
                <a:solidFill>
                  <a:srgbClr val="000066"/>
                </a:solidFill>
              </a:rPr>
              <a:t>тел.  (495)625-29-35;</a:t>
            </a:r>
          </a:p>
          <a:p>
            <a:pPr marL="36576" indent="0">
              <a:buNone/>
            </a:pPr>
            <a:r>
              <a:rPr lang="ru-RU" altLang="ru-RU" sz="3600" b="1" dirty="0">
                <a:solidFill>
                  <a:srgbClr val="000066"/>
                </a:solidFill>
              </a:rPr>
              <a:t>         (495)625-02-07</a:t>
            </a:r>
          </a:p>
          <a:p>
            <a:endParaRPr lang="ru-RU" altLang="ru-RU" sz="3600" dirty="0"/>
          </a:p>
          <a:p>
            <a:r>
              <a:rPr lang="en-US" altLang="ru-RU" sz="3600" dirty="0">
                <a:hlinkClick r:id="rId2"/>
              </a:rPr>
              <a:t>www.ippdrao.ru</a:t>
            </a:r>
            <a:r>
              <a:rPr lang="ru-RU" altLang="ru-RU" sz="3600" dirty="0"/>
              <a:t>               </a:t>
            </a:r>
            <a:r>
              <a:rPr lang="en-US" altLang="ru-RU" sz="3600" dirty="0"/>
              <a:t> </a:t>
            </a:r>
            <a:r>
              <a:rPr lang="en-US" altLang="ru-RU" sz="3600" dirty="0">
                <a:hlinkClick r:id="rId3"/>
              </a:rPr>
              <a:t>ippdrao@yandex.ru</a:t>
            </a:r>
            <a:endParaRPr lang="en-US" altLang="ru-RU" sz="3600" dirty="0"/>
          </a:p>
          <a:p>
            <a:pPr algn="ctr"/>
            <a:endParaRPr lang="ru-RU" sz="3600" dirty="0"/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025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42BC17-31D4-4FA6-AFB1-04385256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Профстандарт</a:t>
            </a:r>
            <a:r>
              <a:rPr lang="ru-RU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 применяется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C173DF-DE03-475D-A454-27C912CD9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8316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Black" panose="020B0A04020102020204" pitchFamily="34" charset="0"/>
              </a:rPr>
              <a:t>При принятии управленческих решений и реализации кадровой политики;</a:t>
            </a:r>
          </a:p>
          <a:p>
            <a:r>
              <a:rPr lang="ru-RU" sz="2800" b="1" dirty="0">
                <a:latin typeface="Arial Black" panose="020B0A04020102020204" pitchFamily="34" charset="0"/>
              </a:rPr>
              <a:t>В процессе составления должностных инструкций;</a:t>
            </a:r>
          </a:p>
          <a:p>
            <a:r>
              <a:rPr lang="ru-RU" sz="2800" b="1" dirty="0">
                <a:latin typeface="Arial Black" panose="020B0A04020102020204" pitchFamily="34" charset="0"/>
              </a:rPr>
              <a:t>При формировании штатного расписания;</a:t>
            </a:r>
          </a:p>
          <a:p>
            <a:r>
              <a:rPr lang="ru-RU" sz="2800" b="1" dirty="0">
                <a:latin typeface="Arial Black" panose="020B0A04020102020204" pitchFamily="34" charset="0"/>
              </a:rPr>
              <a:t>В процессе аттестации педагогов, позволяя определить соответствие занимаемой должности;</a:t>
            </a:r>
          </a:p>
          <a:p>
            <a:r>
              <a:rPr lang="ru-RU" sz="2800" b="1" dirty="0">
                <a:latin typeface="Arial Black" panose="020B0A04020102020204" pitchFamily="34" charset="0"/>
              </a:rPr>
              <a:t>При планировании получения дополнительного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496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27348" y="1196752"/>
            <a:ext cx="7833084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Достигнуто соглашение о наименовании </a:t>
            </a:r>
            <a:r>
              <a:rPr lang="ru-RU" sz="2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профстандарта</a:t>
            </a:r>
            <a:endParaRPr lang="ru-RU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593B1D"/>
                </a:solidFill>
                <a:latin typeface="Arial Black" panose="020B0A04020102020204" pitchFamily="34" charset="0"/>
              </a:rPr>
              <a:t>«ПЕДАГОГ ДОШКОЛЬНОГО ОБРАЗОВАНИЯ»</a:t>
            </a:r>
          </a:p>
          <a:p>
            <a:pPr marL="0" indent="0">
              <a:buNone/>
            </a:pPr>
            <a:r>
              <a:rPr lang="ru-RU" b="1" dirty="0">
                <a:latin typeface="Arial Black" panose="020B0A04020102020204" pitchFamily="34" charset="0"/>
              </a:rPr>
              <a:t>поскольку:</a:t>
            </a:r>
          </a:p>
          <a:p>
            <a:r>
              <a:rPr lang="ru-RU" b="1" dirty="0">
                <a:latin typeface="Arial Black" panose="020B0A04020102020204" pitchFamily="34" charset="0"/>
              </a:rPr>
              <a:t>единый ОКВЭД (85 – Дошкольное образование)</a:t>
            </a:r>
          </a:p>
          <a:p>
            <a:r>
              <a:rPr lang="ru-RU" b="1" dirty="0">
                <a:latin typeface="Arial Black" panose="020B0A04020102020204" pitchFamily="34" charset="0"/>
              </a:rPr>
              <a:t>в ПС входят должности всех педагогов, работающих в дошкольной образовательной организации 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latin typeface="Arial Black" panose="020B0A04020102020204" pitchFamily="34" charset="0"/>
              </a:rPr>
              <a:t>единый вид деятельности: педагогическая деятельность в дошкольном образовании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Обращаем внимание:</a:t>
            </a:r>
          </a:p>
          <a:p>
            <a:r>
              <a:rPr lang="ru-RU" b="1" dirty="0">
                <a:latin typeface="Arial Black" panose="020B0A04020102020204" pitchFamily="34" charset="0"/>
              </a:rPr>
              <a:t>слово «воспитатель», которое было в скобках в наименовании, из названия исключено, т.к. оно не покрывает все должности, включенные в ПС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942BC17-31D4-4FA6-AFB1-0438525664CA}"/>
              </a:ext>
            </a:extLst>
          </p:cNvPr>
          <p:cNvSpPr txBox="1">
            <a:spLocks/>
          </p:cNvSpPr>
          <p:nvPr/>
        </p:nvSpPr>
        <p:spPr>
          <a:xfrm>
            <a:off x="611560" y="332656"/>
            <a:ext cx="7632848" cy="58092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800000"/>
                </a:solidFill>
                <a:latin typeface="Arial Black" pitchFamily="34" charset="0"/>
              </a:rPr>
              <a:t>О НАЗВАНИИ ПРОФСТАНДАРТА</a:t>
            </a:r>
            <a:endParaRPr lang="ru-RU" sz="2800" dirty="0">
              <a:solidFill>
                <a:srgbClr val="8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169224" cy="5400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ВОСПИТАТЕЛЬ</a:t>
            </a:r>
          </a:p>
          <a:p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СТАРШИЙ ВОСПИТАТЕЛЬ</a:t>
            </a:r>
          </a:p>
          <a:p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МУЗЫКАЛЬНЫЙ РУКОВОДИТЕЛЬ</a:t>
            </a:r>
          </a:p>
          <a:p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МЕТОДИСТ</a:t>
            </a:r>
          </a:p>
          <a:p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ИНСТРУКТОР ПО ФИЗИЧЕСКОЙ КУЛЬТУРЕ </a:t>
            </a:r>
            <a:r>
              <a:rPr lang="ru-RU" b="1" dirty="0"/>
              <a:t>(начата работа по ее включению в ПС – решение принято 22.04 по согласованию с ВНИИ труда Минтруда России с учетом изменений в ПС, в который инструктор был включен ранее)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ИТОГО – 5 должностей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942BC17-31D4-4FA6-AFB1-0438525664CA}"/>
              </a:ext>
            </a:extLst>
          </p:cNvPr>
          <p:cNvSpPr txBox="1">
            <a:spLocks/>
          </p:cNvSpPr>
          <p:nvPr/>
        </p:nvSpPr>
        <p:spPr>
          <a:xfrm>
            <a:off x="611560" y="332656"/>
            <a:ext cx="7632848" cy="58092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Включенные в ПС должности:</a:t>
            </a:r>
            <a:endParaRPr lang="ru-RU" sz="2800" dirty="0">
              <a:solidFill>
                <a:srgbClr val="593B1D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7920880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УТОЧНЕН РАЗДЕЛ </a:t>
            </a:r>
            <a:br>
              <a:rPr lang="ru-RU" dirty="0">
                <a:solidFill>
                  <a:srgbClr val="593B1D"/>
                </a:solidFill>
                <a:latin typeface="Arial Black" pitchFamily="34" charset="0"/>
              </a:rPr>
            </a:br>
            <a:r>
              <a:rPr lang="en-US" dirty="0">
                <a:solidFill>
                  <a:srgbClr val="593B1D"/>
                </a:solidFill>
                <a:latin typeface="Arial Black" pitchFamily="34" charset="0"/>
              </a:rPr>
              <a:t>I.</a:t>
            </a:r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Общие сведения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350749"/>
                </a:solidFill>
                <a:latin typeface="Arial Narrow" pitchFamily="34" charset="0"/>
              </a:rPr>
              <a:t>Расширена формулировка «Наименование вида профессиональной деятельности»: </a:t>
            </a:r>
            <a:r>
              <a:rPr lang="ru-RU" b="1" dirty="0">
                <a:solidFill>
                  <a:srgbClr val="000066"/>
                </a:solidFill>
                <a:latin typeface="Arial Black" pitchFamily="34" charset="0"/>
              </a:rPr>
              <a:t>Педагогическая деятельность в дошкольном образовании </a:t>
            </a: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и ее организационно-методическое обеспечение</a:t>
            </a:r>
          </a:p>
          <a:p>
            <a:r>
              <a:rPr lang="ru-RU" b="1" dirty="0">
                <a:solidFill>
                  <a:srgbClr val="350749"/>
                </a:solidFill>
                <a:latin typeface="Arial Narrow" pitchFamily="34" charset="0"/>
              </a:rPr>
              <a:t>Расширена формулировка «Основная цель вида профессиональной деятельности»: </a:t>
            </a:r>
            <a:r>
              <a:rPr lang="ru-RU" b="1" dirty="0">
                <a:solidFill>
                  <a:srgbClr val="000066"/>
                </a:solidFill>
                <a:latin typeface="Arial Black" pitchFamily="34" charset="0"/>
              </a:rPr>
              <a:t>Осуществление педагогической деятельности по образовательным программам дошкольного образования </a:t>
            </a:r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и  организационно-методическое обеспечение их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001419"/>
          </a:xfrm>
        </p:spPr>
        <p:txBody>
          <a:bodyPr/>
          <a:lstStyle/>
          <a:p>
            <a:r>
              <a:rPr lang="ru-RU" dirty="0"/>
              <a:t>Группа занятий: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ОКВЭД (отнесение к видам экономической деятельности)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154925"/>
              </p:ext>
            </p:extLst>
          </p:nvPr>
        </p:nvGraphicFramePr>
        <p:xfrm>
          <a:off x="1403648" y="1772816"/>
          <a:ext cx="6096000" cy="1219200"/>
        </p:xfrm>
        <a:graphic>
          <a:graphicData uri="http://schemas.openxmlformats.org/drawingml/2006/table">
            <a:tbl>
              <a:tblPr/>
              <a:tblGrid>
                <a:gridCol w="2219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6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0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2342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Педагогические работники в дошкольном образовании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1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2352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Преподаватели, работающие с инвалидами или лицами с особыми возможностями здоровья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89284"/>
              </p:ext>
            </p:extLst>
          </p:nvPr>
        </p:nvGraphicFramePr>
        <p:xfrm>
          <a:off x="1403648" y="3068960"/>
          <a:ext cx="6096000" cy="1219200"/>
        </p:xfrm>
        <a:graphic>
          <a:graphicData uri="http://schemas.openxmlformats.org/drawingml/2006/table">
            <a:tbl>
              <a:tblPr/>
              <a:tblGrid>
                <a:gridCol w="2219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6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0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2351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Специалисты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 методике обучения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1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2359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области образования,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входящие в другие группы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959" marR="16959" marT="0" marB="0" anchor="ctr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926"/>
              </p:ext>
            </p:extLst>
          </p:nvPr>
        </p:nvGraphicFramePr>
        <p:xfrm>
          <a:off x="1331640" y="5445224"/>
          <a:ext cx="6096000" cy="490728"/>
        </p:xfrm>
        <a:graphic>
          <a:graphicData uri="http://schemas.openxmlformats.org/drawingml/2006/table">
            <a:tbl>
              <a:tblPr/>
              <a:tblGrid>
                <a:gridCol w="1138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7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0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85.11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b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 дошкольное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59" marR="16959" marT="0" marB="0" anchor="b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7920880" cy="85010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БЕЗ ИЗМЕНЕНИЙ: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580526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800000"/>
                </a:solidFill>
                <a:latin typeface="Arial Black" pitchFamily="34" charset="0"/>
              </a:rPr>
              <a:t>НОВАЯ РЕДАКЦИЯ РАЗДЕЛА</a:t>
            </a:r>
            <a:br>
              <a:rPr lang="ru-RU" b="1" dirty="0">
                <a:solidFill>
                  <a:srgbClr val="800000"/>
                </a:solidFill>
                <a:latin typeface="Arial Black" pitchFamily="34" charset="0"/>
              </a:rPr>
            </a:br>
            <a:r>
              <a:rPr lang="en-US" b="1" dirty="0">
                <a:solidFill>
                  <a:srgbClr val="350749"/>
                </a:solidFill>
                <a:latin typeface="Arial Black" pitchFamily="34" charset="0"/>
              </a:rPr>
              <a:t>II</a:t>
            </a:r>
            <a:r>
              <a:rPr lang="ru-RU" b="1" dirty="0">
                <a:solidFill>
                  <a:srgbClr val="350749"/>
                </a:solidFill>
                <a:latin typeface="Arial Black" pitchFamily="34" charset="0"/>
              </a:rPr>
              <a:t>. Описание трудовых функций, входящих в профессиональный стандарт</a:t>
            </a:r>
            <a:r>
              <a:rPr lang="ru-RU" b="1" dirty="0">
                <a:solidFill>
                  <a:srgbClr val="350749"/>
                </a:solidFill>
              </a:rPr>
              <a:t/>
            </a:r>
            <a:br>
              <a:rPr lang="ru-RU" b="1" dirty="0">
                <a:solidFill>
                  <a:srgbClr val="350749"/>
                </a:solidFill>
              </a:rPr>
            </a:br>
            <a:r>
              <a:rPr lang="ru-RU" b="1" dirty="0">
                <a:solidFill>
                  <a:srgbClr val="593B1D"/>
                </a:solidFill>
                <a:latin typeface="Arial Black" pitchFamily="34" charset="0"/>
              </a:rPr>
              <a:t>(функциональная карта вида профессиональной деятельности)</a:t>
            </a:r>
            <a:r>
              <a:rPr lang="ru-RU" dirty="0">
                <a:solidFill>
                  <a:srgbClr val="593B1D"/>
                </a:solidFill>
              </a:rPr>
              <a:t/>
            </a:r>
            <a:br>
              <a:rPr lang="ru-RU" dirty="0">
                <a:solidFill>
                  <a:srgbClr val="593B1D"/>
                </a:solidFill>
              </a:rPr>
            </a:br>
            <a:endParaRPr lang="ru-RU" dirty="0">
              <a:solidFill>
                <a:srgbClr val="593B1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752628" cy="4053064"/>
          </a:xfrm>
        </p:spPr>
        <p:txBody>
          <a:bodyPr/>
          <a:lstStyle/>
          <a:p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ОТФ А</a:t>
            </a:r>
            <a:r>
              <a:rPr lang="ru-RU" sz="2800" dirty="0">
                <a:latin typeface="Arial Black" pitchFamily="34" charset="0"/>
              </a:rPr>
              <a:t> – </a:t>
            </a:r>
            <a:r>
              <a:rPr lang="ru-RU" sz="2800" dirty="0">
                <a:solidFill>
                  <a:srgbClr val="000066"/>
                </a:solidFill>
                <a:latin typeface="Arial Black" pitchFamily="34" charset="0"/>
              </a:rPr>
              <a:t>для воспитателя</a:t>
            </a:r>
          </a:p>
          <a:p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ОТФ В</a:t>
            </a:r>
            <a:r>
              <a:rPr lang="ru-RU" sz="2800" dirty="0">
                <a:latin typeface="Arial Black" pitchFamily="34" charset="0"/>
              </a:rPr>
              <a:t> – </a:t>
            </a:r>
            <a:r>
              <a:rPr lang="ru-RU" sz="2800" dirty="0">
                <a:solidFill>
                  <a:srgbClr val="000066"/>
                </a:solidFill>
                <a:latin typeface="Arial Black" pitchFamily="34" charset="0"/>
              </a:rPr>
              <a:t>для музыкального руководителя</a:t>
            </a:r>
          </a:p>
          <a:p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ОТФ С</a:t>
            </a:r>
            <a:r>
              <a:rPr lang="ru-RU" sz="2800" dirty="0">
                <a:latin typeface="Arial Black" pitchFamily="34" charset="0"/>
              </a:rPr>
              <a:t> – </a:t>
            </a:r>
            <a:r>
              <a:rPr lang="ru-RU" sz="2800" dirty="0">
                <a:solidFill>
                  <a:srgbClr val="000066"/>
                </a:solidFill>
                <a:latin typeface="Arial Black" pitchFamily="34" charset="0"/>
              </a:rPr>
              <a:t>для инструктора по физической культуре  </a:t>
            </a:r>
          </a:p>
          <a:p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ОТФ </a:t>
            </a:r>
            <a:r>
              <a:rPr lang="en-US" sz="2800" dirty="0">
                <a:solidFill>
                  <a:srgbClr val="800000"/>
                </a:solidFill>
                <a:latin typeface="Arial Black" pitchFamily="34" charset="0"/>
              </a:rPr>
              <a:t>D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ru-RU" sz="2800" dirty="0">
                <a:latin typeface="Arial Black" pitchFamily="34" charset="0"/>
              </a:rPr>
              <a:t>– </a:t>
            </a:r>
            <a:r>
              <a:rPr lang="ru-RU" sz="2800" dirty="0">
                <a:solidFill>
                  <a:srgbClr val="000066"/>
                </a:solidFill>
                <a:latin typeface="Arial Black" pitchFamily="34" charset="0"/>
              </a:rPr>
              <a:t>для старшего воспитателя</a:t>
            </a:r>
          </a:p>
          <a:p>
            <a:r>
              <a:rPr lang="ru-RU" sz="2800" dirty="0">
                <a:solidFill>
                  <a:srgbClr val="800000"/>
                </a:solidFill>
                <a:latin typeface="Arial Black" pitchFamily="34" charset="0"/>
              </a:rPr>
              <a:t>ОТФ Е</a:t>
            </a:r>
            <a:r>
              <a:rPr lang="ru-RU" sz="2800" dirty="0">
                <a:latin typeface="Arial Black" pitchFamily="34" charset="0"/>
              </a:rPr>
              <a:t> – </a:t>
            </a:r>
            <a:r>
              <a:rPr lang="ru-RU" sz="2800" dirty="0">
                <a:solidFill>
                  <a:srgbClr val="000066"/>
                </a:solidFill>
                <a:latin typeface="Arial Black" pitchFamily="34" charset="0"/>
              </a:rPr>
              <a:t>для методиста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43309" y="260648"/>
            <a:ext cx="7920880" cy="1944216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dirty="0">
                <a:solidFill>
                  <a:srgbClr val="800000"/>
                </a:solidFill>
                <a:latin typeface="Arial Black" pitchFamily="34" charset="0"/>
              </a:rPr>
              <a:t>Структура ОТФ – </a:t>
            </a:r>
          </a:p>
          <a:p>
            <a:pPr algn="ctr"/>
            <a:r>
              <a:rPr lang="ru-RU" sz="4500" dirty="0">
                <a:solidFill>
                  <a:srgbClr val="800000"/>
                </a:solidFill>
                <a:latin typeface="Arial Black" pitchFamily="34" charset="0"/>
              </a:rPr>
              <a:t>1 ОТФ на 1 должность:</a:t>
            </a:r>
          </a:p>
          <a:p>
            <a:pPr algn="ctr"/>
            <a:endParaRPr lang="ru-RU" dirty="0">
              <a:solidFill>
                <a:srgbClr val="593B1D"/>
              </a:solidFill>
              <a:latin typeface="Arial Black" pitchFamily="34" charset="0"/>
            </a:endParaRPr>
          </a:p>
          <a:p>
            <a:pPr algn="ctr"/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вместо 4-х ОТФ будет 5 ОТФ </a:t>
            </a:r>
          </a:p>
          <a:p>
            <a:pPr algn="ctr"/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в связи с включением 5-й должности </a:t>
            </a:r>
          </a:p>
          <a:p>
            <a:pPr algn="ctr"/>
            <a:r>
              <a:rPr lang="ru-RU" dirty="0">
                <a:solidFill>
                  <a:srgbClr val="593B1D"/>
                </a:solidFill>
                <a:latin typeface="Arial Black" pitchFamily="34" charset="0"/>
              </a:rPr>
              <a:t>«инструктор по физической культуре» </a:t>
            </a:r>
          </a:p>
        </p:txBody>
      </p:sp>
    </p:spTree>
    <p:extLst>
      <p:ext uri="{BB962C8B-B14F-4D97-AF65-F5344CB8AC3E}">
        <p14:creationId xmlns:p14="http://schemas.microsoft.com/office/powerpoint/2010/main" val="41780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147248" cy="12241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593B1D"/>
                </a:solidFill>
                <a:latin typeface="Arial Black" pitchFamily="34" charset="0"/>
              </a:rPr>
              <a:t>Уточнена</a:t>
            </a:r>
            <a:r>
              <a:rPr lang="ru-RU" sz="3600" b="1" dirty="0">
                <a:solidFill>
                  <a:srgbClr val="593B1D"/>
                </a:solidFill>
                <a:latin typeface="Arial Black" pitchFamily="34" charset="0"/>
              </a:rPr>
              <a:t> </a:t>
            </a:r>
            <a:r>
              <a:rPr lang="ru-RU" sz="2800" b="1" cap="all" dirty="0">
                <a:solidFill>
                  <a:srgbClr val="000066"/>
                </a:solidFill>
                <a:latin typeface="Arial Black" pitchFamily="34" charset="0"/>
              </a:rPr>
              <a:t>Функциональная карта </a:t>
            </a:r>
            <a:r>
              <a:rPr lang="ru-RU" sz="2800" b="1" dirty="0">
                <a:solidFill>
                  <a:srgbClr val="000066"/>
                </a:solidFill>
                <a:latin typeface="Arial Black" pitchFamily="34" charset="0"/>
              </a:rPr>
              <a:t>ВОСПИТАТЕЛЯ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003232" cy="10081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ОТФ А - </a:t>
            </a:r>
            <a:r>
              <a:rPr lang="ru-RU" b="1" dirty="0">
                <a:solidFill>
                  <a:srgbClr val="593B1D"/>
                </a:solidFill>
              </a:rPr>
              <a:t>воспитатель</a:t>
            </a:r>
            <a:r>
              <a:rPr lang="ru-RU" b="1" dirty="0">
                <a:solidFill>
                  <a:srgbClr val="000066"/>
                </a:solidFill>
              </a:rPr>
              <a:t> – Педагогическая деятельность по реализации образовательных программ дошкольного образования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38866"/>
              </p:ext>
            </p:extLst>
          </p:nvPr>
        </p:nvGraphicFramePr>
        <p:xfrm>
          <a:off x="395536" y="2924944"/>
          <a:ext cx="8280920" cy="3316596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7064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6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134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Планирование деятельности по реализации образовательных программ дошкольного образования в дошкольной образовательной группе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А/01.5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83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Организация развивающей деятельности детей </a:t>
                      </a: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в дошкольной образовательной группе  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А/02.5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Формирование</a:t>
                      </a: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 развивающей образовательной среды в дошкольной образовательной группе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А/03.5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624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effectLst/>
                        </a:rPr>
                        <a:t>Взаимодействие с родителями (законными представителями) детей по вопросам их развития и образования </a:t>
                      </a:r>
                      <a:endParaRPr lang="ru-RU" sz="1800" b="1" dirty="0">
                        <a:solidFill>
                          <a:srgbClr val="00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А/04.5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64" marR="5486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4208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800000"/>
                </a:solidFill>
              </a:rPr>
              <a:t>ОБНОВЛЕННЫЕ ФОРМУЛИРОВКИ ТРУДОВЫХ ФУНКЦИЙ</a:t>
            </a:r>
            <a:r>
              <a:rPr lang="ru-RU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1032</Words>
  <Application>Microsoft Office PowerPoint</Application>
  <PresentationFormat>Экран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Презентация PowerPoint</vt:lpstr>
      <vt:lpstr>Профстандарт применяется:</vt:lpstr>
      <vt:lpstr>Презентация PowerPoint</vt:lpstr>
      <vt:lpstr>Презентация PowerPoint</vt:lpstr>
      <vt:lpstr>УТОЧНЕН РАЗДЕЛ  I.Общие сведения </vt:lpstr>
      <vt:lpstr>БЕЗ ИЗМЕНЕНИЙ:</vt:lpstr>
      <vt:lpstr>НОВАЯ РЕДАКЦИЯ РАЗДЕЛА II. Описание трудовых функций, входящих в профессиональный стандарт (функциональная карта вида профессиональной деятельности) </vt:lpstr>
      <vt:lpstr>Презентация PowerPoint</vt:lpstr>
      <vt:lpstr>Уточнена Функциональная карта ВОСПИТАТЕЛЯ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МУЗЫКАЛЬНЫЙРУКОВОДИТЕЛЬ - ТРУДОВЫЕ ФУНКЦИИ</vt:lpstr>
      <vt:lpstr>ТРЕБОВАНИЯ К ОБРАЗОВАНИЮ  И КВАЛИФИКАЦИЯ  </vt:lpstr>
      <vt:lpstr>Презентация PowerPoint</vt:lpstr>
      <vt:lpstr>СОГЛАСОВАНЫ ТРЕБОВАНИЯ К СТАЖУ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ПРОФЕССИОНАЛЬНОГО СТАНДАРТА Педагог дошкольного образования  (воспитатель)</dc:title>
  <dc:creator>Irina</dc:creator>
  <cp:lastModifiedBy>User</cp:lastModifiedBy>
  <cp:revision>36</cp:revision>
  <dcterms:created xsi:type="dcterms:W3CDTF">2019-03-19T11:53:45Z</dcterms:created>
  <dcterms:modified xsi:type="dcterms:W3CDTF">2019-06-18T09:58:54Z</dcterms:modified>
</cp:coreProperties>
</file>