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49" r:id="rId15"/>
    <p:sldId id="350" r:id="rId16"/>
    <p:sldId id="351" r:id="rId17"/>
    <p:sldId id="272" r:id="rId18"/>
    <p:sldId id="273" r:id="rId19"/>
    <p:sldId id="289" r:id="rId20"/>
    <p:sldId id="296" r:id="rId21"/>
    <p:sldId id="290" r:id="rId22"/>
    <p:sldId id="291" r:id="rId23"/>
    <p:sldId id="295" r:id="rId24"/>
    <p:sldId id="292" r:id="rId25"/>
    <p:sldId id="293" r:id="rId26"/>
    <p:sldId id="294" r:id="rId27"/>
    <p:sldId id="297" r:id="rId28"/>
    <p:sldId id="301" r:id="rId29"/>
    <p:sldId id="302" r:id="rId30"/>
    <p:sldId id="303" r:id="rId31"/>
    <p:sldId id="304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4" r:id="rId49"/>
    <p:sldId id="282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3" r:id="rId72"/>
    <p:sldId id="344" r:id="rId73"/>
    <p:sldId id="287" r:id="rId74"/>
    <p:sldId id="288" r:id="rId75"/>
    <p:sldId id="286" r:id="rId76"/>
    <p:sldId id="285" r:id="rId7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7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7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1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9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5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1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E964-A354-4321-AAD7-F186B89C391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C2E7-A73A-428A-A7E2-2604986BA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3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352" y="543697"/>
            <a:ext cx="10301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Л. Б. </a:t>
            </a:r>
            <a:r>
              <a:rPr lang="ru-RU" sz="3200" dirty="0" err="1">
                <a:solidFill>
                  <a:srgbClr val="002060"/>
                </a:solidFill>
              </a:rPr>
              <a:t>Баряева</a:t>
            </a:r>
            <a:r>
              <a:rPr lang="ru-RU" sz="3200" dirty="0">
                <a:solidFill>
                  <a:srgbClr val="002060"/>
                </a:solidFill>
              </a:rPr>
              <a:t>, Л. В. Лопатина</a:t>
            </a:r>
          </a:p>
          <a:p>
            <a:r>
              <a:rPr lang="ru-RU" sz="32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Альтернативная коммуникация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детей </a:t>
            </a:r>
            <a:r>
              <a:rPr lang="ru-RU" sz="3600" b="1" dirty="0">
                <a:solidFill>
                  <a:srgbClr val="FF0000"/>
                </a:solidFill>
              </a:rPr>
              <a:t>с интеллектуальными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нарушениями </a:t>
            </a:r>
            <a:r>
              <a:rPr lang="ru-RU" sz="3600" b="1" dirty="0">
                <a:solidFill>
                  <a:srgbClr val="FF0000"/>
                </a:solidFill>
              </a:rPr>
              <a:t>и ТМНР: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диагностика </a:t>
            </a:r>
            <a:r>
              <a:rPr lang="ru-RU" sz="3600" b="1" dirty="0">
                <a:solidFill>
                  <a:srgbClr val="FF0000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обучение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для целей социального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взаимодействия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Profbar.ru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52" y="0"/>
            <a:ext cx="4504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335" y="41455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психосоциальные способности: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ребенок о своих коммуникативных ограничениях;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ли способность к целенаправленному намеренному взаимодействию с другими людьми;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ли применять все имеющиеся у него возможности для включения в окружающую среду;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 ли общаться с другими людьми;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в интересах (объекты, действия, виды деятельности, фотографии, картинки);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в выборе коммуникативных партнеров, коммуникативной ситуации, условий организации общения.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9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Учитываются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моторные возможности: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моторного развития;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самостоятельного передвижения;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затрачиваемое на выполнение движения;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осуществления определенного вида деятельности.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6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Учитывается </a:t>
            </a:r>
            <a:r>
              <a:rPr lang="ru-RU" sz="2800" b="1" i="1" dirty="0" smtClean="0">
                <a:solidFill>
                  <a:srgbClr val="002060"/>
                </a:solidFill>
              </a:rPr>
              <a:t>характер знаково-символической деятельности: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ребенок представления о постоянстве объекта, о связи «средство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цель»;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ли воспринимать и понимать причинные связи и отношения;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ли план действий при обращении с объектом;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ли символическое (игровое) поведение, использует и, насколько адекватно, игрушки.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205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ТРЕБОВАНИЯ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ПИКТОГРАММАМ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кодового словаря, представленный пиктограммами, должен быть таков, чтобы не только позволять ребенку общаться в классе, в повседневной жизни, в различных учреждениях, дома, но и обеспечить овладение построением более сложных грамматических конструкций. Это тесно связано с овладением азбучным письмом и чтением.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Каждая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пиктограмма должна соответствовать одному, максимум двум словам, если слово употребляется с предлогом и вместе с ним означает одно целое.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Код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логичным: слова, принадлежащие одним и тем же семантическим группам, должны выражать, насколько возможно, одну и ту же идею. Символы должны отображать как можно более широкие понятия (например, глагол ЕСТЬ должен быть применен как к животным, так и к человеку). Поэтому лучше избегать изображать его пиктограммой в виде нарисованных вилки и ножа.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кодовой системе классифицированы в соответствии с основными грамматическими категориями. Различение грамматических категорий основано на применении цветного фона 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фона представлены следующим образом:</a:t>
            </a:r>
          </a:p>
          <a:p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6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(голубой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 — </a:t>
            </a:r>
            <a:r>
              <a:rPr lang="ru-RU" sz="6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наречия, предлоги, союзы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черный. 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Обязательным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в работе является соотнесение различных частей речи, представленных одним и тем же символом с соответствующим цветным фоном. Соотнесение грамматических категорий слов с цветным фоном является стратегическим путем для обучения функциональным связям элементов в предложении через подключение синтаксиса.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(пиктограммы) обязательно сопровождаются надписями, способствующими в дальнейшем обучению ребенка глобальному чтению.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Отдельную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категорию слов составляют графические символы для обозначения информации в общественных местах.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серию рабочих тетрадей для занятий с детьми: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Баряева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Б., Логинова Е. Т., Лопатина Л. 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― говорю! Упражнения с пиктограммами.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М.: Дрофа, 2007–2009.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47646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83267" y="274638"/>
            <a:ext cx="10274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Типы пиктограмм </a:t>
            </a:r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обозначающие предметы и явления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обозначающие действия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90116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2265363"/>
            <a:ext cx="134408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2265364"/>
            <a:ext cx="134196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265363"/>
            <a:ext cx="137794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3" y="2241550"/>
            <a:ext cx="1382184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4652963"/>
            <a:ext cx="13800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4" y="4652963"/>
            <a:ext cx="1392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7" y="4652963"/>
            <a:ext cx="13800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2247900"/>
            <a:ext cx="1344084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4" y="4652963"/>
            <a:ext cx="134408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4652963"/>
            <a:ext cx="135043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2276476"/>
            <a:ext cx="136736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652964"/>
            <a:ext cx="143933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83267" y="274638"/>
            <a:ext cx="10274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Типы пиктограмм </a:t>
            </a: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527051" y="1700213"/>
            <a:ext cx="10972800" cy="4525962"/>
          </a:xfrm>
        </p:spPr>
        <p:txBody>
          <a:bodyPr/>
          <a:lstStyle/>
          <a:p>
            <a:pPr eaLnBrk="1" hangingPunct="1"/>
            <a:r>
              <a:rPr lang="ru-RU" altLang="ru-RU" smtClean="0"/>
              <a:t>обозначающие признаки предметов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обозначающие предлоги и союзы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2384426"/>
            <a:ext cx="135466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8" y="4725988"/>
            <a:ext cx="153881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2" name="Группа 34"/>
          <p:cNvGrpSpPr>
            <a:grpSpLocks/>
          </p:cNvGrpSpPr>
          <p:nvPr/>
        </p:nvGrpSpPr>
        <p:grpSpPr bwMode="auto">
          <a:xfrm>
            <a:off x="3985685" y="4724401"/>
            <a:ext cx="1441449" cy="1008063"/>
            <a:chOff x="2987824" y="4581128"/>
            <a:chExt cx="1044000" cy="100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987824" y="4581128"/>
              <a:ext cx="1044000" cy="100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167189" y="4760505"/>
              <a:ext cx="685270" cy="68416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348088" y="4941468"/>
              <a:ext cx="323472" cy="32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1143" name="Группа 33"/>
          <p:cNvGrpSpPr>
            <a:grpSpLocks/>
          </p:cNvGrpSpPr>
          <p:nvPr/>
        </p:nvGrpSpPr>
        <p:grpSpPr bwMode="auto">
          <a:xfrm>
            <a:off x="5522384" y="4724401"/>
            <a:ext cx="1439333" cy="1008063"/>
            <a:chOff x="4139952" y="4581128"/>
            <a:chExt cx="1044000" cy="1008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139952" y="4581128"/>
              <a:ext cx="1044000" cy="100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500746" y="5085921"/>
              <a:ext cx="323948" cy="32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84270" y="4760505"/>
              <a:ext cx="755365" cy="25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1144" name="Группа 35"/>
          <p:cNvGrpSpPr>
            <a:grpSpLocks/>
          </p:cNvGrpSpPr>
          <p:nvPr/>
        </p:nvGrpSpPr>
        <p:grpSpPr bwMode="auto">
          <a:xfrm>
            <a:off x="1009651" y="4724401"/>
            <a:ext cx="1439333" cy="1008063"/>
            <a:chOff x="755576" y="4581128"/>
            <a:chExt cx="1044000" cy="1008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5576" y="4581128"/>
              <a:ext cx="1044000" cy="100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116370" y="4760505"/>
              <a:ext cx="323948" cy="3254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99894" y="5085921"/>
              <a:ext cx="755365" cy="250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1145" name="Группа 32"/>
          <p:cNvGrpSpPr>
            <a:grpSpLocks/>
          </p:cNvGrpSpPr>
          <p:nvPr/>
        </p:nvGrpSpPr>
        <p:grpSpPr bwMode="auto">
          <a:xfrm>
            <a:off x="7059084" y="4724401"/>
            <a:ext cx="1439333" cy="1008063"/>
            <a:chOff x="5292080" y="4581128"/>
            <a:chExt cx="1044000" cy="1008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292080" y="4581128"/>
              <a:ext cx="1044000" cy="100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652874" y="4725582"/>
              <a:ext cx="323948" cy="32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36398" y="5157355"/>
              <a:ext cx="755365" cy="252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11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1" y="2384426"/>
            <a:ext cx="135254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47" name="Группа 31"/>
          <p:cNvGrpSpPr>
            <a:grpSpLocks/>
          </p:cNvGrpSpPr>
          <p:nvPr/>
        </p:nvGrpSpPr>
        <p:grpSpPr bwMode="auto">
          <a:xfrm>
            <a:off x="8591552" y="4724401"/>
            <a:ext cx="1441449" cy="1008063"/>
            <a:chOff x="6444208" y="4581128"/>
            <a:chExt cx="1044000" cy="1008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44208" y="4581128"/>
              <a:ext cx="1044000" cy="1008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983838" y="4941468"/>
              <a:ext cx="325005" cy="323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588314" y="4941468"/>
              <a:ext cx="323471" cy="323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11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85" y="2349500"/>
            <a:ext cx="13927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84" y="2384426"/>
            <a:ext cx="140546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18" y="2384426"/>
            <a:ext cx="143933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12284" y="274638"/>
            <a:ext cx="1094528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Темы</a:t>
            </a:r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815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mtClean="0"/>
              <a:t>  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Я - ребенок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и его игрушки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в семье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в школе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и мир растений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и мир животных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и его дом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Ребенок и явления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11323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 И ОЦЕНКИ 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ГРАФИЧЕСКОЙ КОММУНИКАЦИИ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I. Исследование графического восприятия</a:t>
            </a:r>
            <a:endParaRPr lang="ru-RU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графического восприятия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i="1" dirty="0"/>
              <a:t>І.1. Исследование характера графического восприятия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b="1" i="1" dirty="0"/>
              <a:t>1.2. Исследование возможности спонтанного </a:t>
            </a:r>
            <a:r>
              <a:rPr lang="ru-RU" sz="2200" b="1" i="1" dirty="0" smtClean="0"/>
              <a:t>узнавания</a:t>
            </a:r>
          </a:p>
          <a:p>
            <a:pPr marL="0" indent="0" algn="just">
              <a:buNone/>
            </a:pPr>
            <a:r>
              <a:rPr lang="ru-RU" sz="2200" b="1" i="1" dirty="0"/>
              <a:t>1.3. Исследование возможности управляемого узнавания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b="1" i="1" dirty="0"/>
              <a:t>одного из символических изображений, общий смысл </a:t>
            </a:r>
            <a:r>
              <a:rPr lang="ru-RU" sz="2200" b="1" i="1" dirty="0" smtClean="0"/>
              <a:t>которого определен частями </a:t>
            </a:r>
            <a:r>
              <a:rPr lang="ru-RU" sz="2200" b="1" i="1" dirty="0"/>
              <a:t>предмета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b="1" i="1" dirty="0"/>
              <a:t>1.4. Исследование возможности спонтанного </a:t>
            </a:r>
            <a:r>
              <a:rPr lang="ru-RU" sz="2200" b="1" i="1" dirty="0" smtClean="0"/>
              <a:t>узнавания символического изображения</a:t>
            </a:r>
          </a:p>
          <a:p>
            <a:pPr marL="0" indent="0" algn="just">
              <a:buNone/>
            </a:pPr>
            <a:r>
              <a:rPr lang="ru-RU" sz="2200" b="1" i="1" dirty="0"/>
              <a:t>1.5. Исследование возможности управляемой </a:t>
            </a:r>
            <a:r>
              <a:rPr lang="ru-RU" sz="2200" b="1" i="1" dirty="0" smtClean="0"/>
              <a:t>интерпретации последовательности </a:t>
            </a:r>
            <a:r>
              <a:rPr lang="ru-RU" sz="2200" b="1" i="1" dirty="0"/>
              <a:t>символических </a:t>
            </a:r>
            <a:r>
              <a:rPr lang="ru-RU" sz="2200" b="1" i="1" dirty="0" smtClean="0"/>
              <a:t>изображений</a:t>
            </a:r>
          </a:p>
          <a:p>
            <a:pPr marL="0" indent="0" algn="just">
              <a:buNone/>
            </a:pPr>
            <a:r>
              <a:rPr lang="ru-RU" sz="2200" b="1" i="1" dirty="0"/>
              <a:t>1.6. Исследование возможности спонтанной </a:t>
            </a:r>
            <a:r>
              <a:rPr lang="ru-RU" sz="2200" b="1" i="1" dirty="0" smtClean="0"/>
              <a:t>интерпретации последовательности </a:t>
            </a:r>
            <a:r>
              <a:rPr lang="ru-RU" sz="2200" b="1" i="1" dirty="0"/>
              <a:t>символических </a:t>
            </a:r>
            <a:r>
              <a:rPr lang="ru-RU" sz="2200" b="1" i="1" dirty="0" smtClean="0"/>
              <a:t>изображений</a:t>
            </a:r>
          </a:p>
          <a:p>
            <a:pPr marL="0" indent="0" algn="just">
              <a:buNone/>
            </a:pPr>
            <a:r>
              <a:rPr lang="ru-RU" sz="2400" b="1" i="1" dirty="0"/>
              <a:t>1.7. Исследование восприятия и </a:t>
            </a:r>
            <a:r>
              <a:rPr lang="ru-RU" sz="2400" b="1" i="1" dirty="0" smtClean="0"/>
              <a:t>узнавания абстрактных </a:t>
            </a:r>
            <a:r>
              <a:rPr lang="ru-RU" sz="2400" b="1" i="1" dirty="0"/>
              <a:t>пространственных или комбинированных знаков</a:t>
            </a:r>
            <a:endParaRPr lang="ru-RU" sz="2400" dirty="0"/>
          </a:p>
          <a:p>
            <a:pPr marL="0" indent="0" algn="just">
              <a:buNone/>
            </a:pPr>
            <a:endParaRPr lang="ru-RU" sz="2200" dirty="0"/>
          </a:p>
          <a:p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78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70" y="154198"/>
            <a:ext cx="11878962" cy="8389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IІ. Исследование способов/средств графического выражения и техники оперирования символическими изображениями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IІ.1. Исследование средств графического выражения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IІ.2. Исследование техники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оперирования символическими изображениями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IIІ. Исследование возможности графической передачи информации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/>
              <a:t> </a:t>
            </a:r>
            <a:endParaRPr lang="ru-RU" sz="2000" dirty="0"/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IIІ.1. Исследование возможности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графического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IIІ.2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возможности воспроизведения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абстрактного знака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IIІ.3. Исследование возможности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передачи/выражения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графических символов слов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/>
              <a:t>а) с опорой на реалистическое изображение;</a:t>
            </a:r>
          </a:p>
          <a:p>
            <a:r>
              <a:rPr lang="ru-RU" sz="2000" dirty="0"/>
              <a:t>б) по названному учителем-логопедом слову.</a:t>
            </a: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IIІ.4. Исследование возможности передачи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последовательности графических символов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i="1" dirty="0"/>
              <a:t> </a:t>
            </a:r>
            <a:endParaRPr lang="ru-RU" sz="2000" dirty="0"/>
          </a:p>
          <a:p>
            <a:r>
              <a:rPr lang="ru-RU" sz="2000" dirty="0"/>
              <a:t>а) с опорой на серию реалистических изображений;</a:t>
            </a:r>
          </a:p>
          <a:p>
            <a:r>
              <a:rPr lang="ru-RU" sz="2000" dirty="0"/>
              <a:t>б) по названному учителем-логопедом предложению</a:t>
            </a:r>
            <a:r>
              <a:rPr lang="ru-RU" sz="2000" dirty="0" smtClean="0"/>
              <a:t>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IIІ.5. Исследование возможности передачи с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последовательности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графических символов небольшого текста: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 </a:t>
            </a:r>
            <a:r>
              <a:rPr lang="ru-RU" sz="2000" dirty="0" smtClean="0"/>
              <a:t>а</a:t>
            </a:r>
            <a:r>
              <a:rPr lang="ru-RU" sz="2000" dirty="0"/>
              <a:t>) с опорой на серию сюжетных картинок;</a:t>
            </a:r>
          </a:p>
          <a:p>
            <a:r>
              <a:rPr lang="ru-RU" sz="2000" dirty="0"/>
              <a:t>б) по названным учителем-логопедом предложениям;</a:t>
            </a:r>
          </a:p>
          <a:p>
            <a:r>
              <a:rPr lang="ru-RU" sz="2000" dirty="0"/>
              <a:t>в) самостоятельно.</a:t>
            </a:r>
          </a:p>
          <a:p>
            <a:endParaRPr lang="ru-RU" sz="2000" dirty="0"/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0"/>
            <a:ext cx="12093146" cy="6869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Исследование графического восприятия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возможность графического восприятия.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І.1. Исследование характера графического восприятия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предлагается рассмотреть: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фотографии;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картинки (реалистические изображения) (см. упражнения с фотографиями и картинками в: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Знакомимся с окружающим миром.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М.: ДРОФА, 2007);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рисунки, содержание которых легко осмысливается, даже если оно стилизовано, и предлагается показать, названное учителем-логопедом.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«Покажи, где…»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 тематическими блоками (в соответствии с «Программой образования учащихся с умеренной умственной отсталостью» (далее — Программа): «Это — Я», «Мои игрушки», «Моя семья», «Мой дом», «Я в школе», «Мир цвета и звуков», «Мир животных», «Мир растений», «Явления природы», «Мир людей», что обеспечивает эмоциональное и социально-личностное развитие детей, формирование их представлений о себе, об окружающей предметной и социальной действительности. Количество предъявляемого стимульного материала определяется возрастом детей и содержанием Программы.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Система </a:t>
            </a:r>
            <a:r>
              <a:rPr lang="ru-RU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оценки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учитывает: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проявляет ли ребенок интерес к предъявляемому стимульному материалу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(«интерес» означает всякую реакцию, появляющуюся у ребенка, осознающего, что перед ним представление реальности, а не просто кусочек бумаги);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нуждается ли ребенок в «управляемом» распознавании (в участии/помощи учителя-логопеда) стимульного материала (отмечается количество, вид изображений, характер и эффективность участия /помощи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16" y="181233"/>
            <a:ext cx="11920152" cy="681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 основную роль в когнитивном и эмоциональном развитии ребенка, является фундаментальной основой социального взаимодействия, регулятором поведения, организатором обучения. В тех случаях, когда речь не может быть проводником языка, необходимо предоставить в распоряжение ребенка другую систему средств, которая поможет заменить или восполнить недостаточность устной речи.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Среди средств, заменяющих произносительную речь выделяются: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естественно-экспрессивные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мимика, жесты, пантомимика, вокализация);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искусственно-экспрессивные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язык танцев);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(например, языки программирования);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–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альтернативные и дополнительные системы общения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являются эффективным средством общения, улучшающими или заменяющими речь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Чтобы </a:t>
            </a:r>
            <a:r>
              <a:rPr lang="ru-RU" sz="2400" dirty="0">
                <a:solidFill>
                  <a:srgbClr val="002060"/>
                </a:solidFill>
              </a:rPr>
              <a:t>выбрать средства коммуникации, наиболее подходящие для конкретного ребенка, учитывающие особенности его развития и состояние устной речи, необходимо выявить и оценить коммуникативные, когнитивные, лингвистические, психосоциальные, моторные возможности ребенка как потенциального пользователя дополнительной и альтернативной системой коммуникации.</a:t>
            </a:r>
          </a:p>
          <a:p>
            <a:pPr algn="just">
              <a:lnSpc>
                <a:spcPct val="107000"/>
              </a:lnSpc>
              <a:defRPr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87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63" y="0"/>
            <a:ext cx="516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81" y="285602"/>
            <a:ext cx="12043719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оценки также учитывает: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названных изображений;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называния (вокализация, звукоподражание, слог, слово,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псевдослово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изображений; нуждается ли ребенок в помощи;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и эффективность помощи.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представлен следующим образом.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проявляет интерес к предъявляемому стимульному материалу независимо от его сложности; самостоятельно показывает большинство названных изображений.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проявляет интерес только к реалистическим изображениям; узнает большинство из них; нуждается в «управляемом» распознавании (помощи учителя-логопеда) более сложного стимульного материала; помощь выражается в активном привлечении внимания; помощь эффективна.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проявляет интерес даже к реалистическим изображениям; узнает их незначительное количество; нуждается в «управляемом» их распознавании или даже в обучении; помощь в виде активного привлечения внимания, в виде образца/алгоритма выполнения задания не эффективна.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357" y="149542"/>
            <a:ext cx="12192000" cy="697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Исследование возможности спонтанного узнавания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предлагается рассмотреть: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фотографии;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картинки (реалистические изображения);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рисунки, содержание которых легко осмысливается, даже если оно стилизовано, назвать изображение, показанное учителем-логопедом.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«Скажи что/кто это? Что делает?».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задание 1.1.).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Система оценки</a:t>
            </a:r>
            <a:r>
              <a:rPr lang="ru-RU" sz="16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учитывает те же показатели, что и в предыдущем задании: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проявляет ли ребенок интерес к предъявляемому стимульному материалу;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нуждается ли ребенок в «управляемом» распознавании (в участии/помощи учителя-логопеда) стимульного материала. Отмечается количество, вид изображений, характер и эффективность участия /помощи.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оценки также учитывает: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названных изображений; способ называния (вокализация, звукоподражание, слог, слово,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псевдослово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изображений;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нуждается ли ребенок в помощи;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и эффективность помощи.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способен доступными для него средствами (вокализация, звукоподражание, слог, слово/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псевдослово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назвать большинство изображений из стимульного материала независимо от его сложности.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способен доступными для него средствами назвать большинство реалистических изображений; нуждается в активной помощи учителя-логопеда (называние первого или двух первых слогов слова) при назывании более сложного стимульного материала; помощь эффективна.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называет (или называет очень ограниченное число) реалистических изображений; помощь в виде называния изображения учителем-логопедом с целью повторения в процессе подражания не эффективна.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5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1" y="-3805881"/>
            <a:ext cx="9848335" cy="125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24" y="123568"/>
            <a:ext cx="12056076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Исследование возможности управляемого узнавания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из символических изображений, общий смысл которого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 частями предмета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последовательно демонстрируются символические изображения (пиктограммы) и предлагается показать, названную учителем-логопедом.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«Покажи, где…»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пиктографические изображения: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голова с косами = девочка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«Я — ребенок»,);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квадрат с расположенным сверху треугольником = дом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его дом»);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голова с длинными ушами = заяц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мир животных»;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круг с расположенными внутри и по окружности вертикальными линиями = ежик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мир животных».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представлен таким образом: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самостоятельно находит названную пиктограмму.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задачу, но затрудняется в нахождении названной пиктограммы; помощь в виде соотнесения символического изображения с реалистическим помогает в нахождении названной пиктограммы.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понимает и не принимает задачу; показывает названные пиктограммы наугад; помощь в виде соотнесения символического изображения с реалистическим не помогает в нахождении названной пиктограммы.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7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2" y="185351"/>
            <a:ext cx="497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50" y="0"/>
            <a:ext cx="516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5" y="210066"/>
            <a:ext cx="11986055" cy="705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Исследование возможности спонтанного узнавания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символического изображения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последовательно демонстрируются символические изображения и предлагается назвать, показанное учителем-логопедом.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«Назови, что/кто это? Что делает?».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пиктографические изображения: по три пиктограммы из каждого тематического блока (может быть сделан выбор и других пиктограмм из каждого блока).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игрушки, кукла, мяч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его игрушки»).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лошадь, собака, петух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мир животных»).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лес, яблоко, морковь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мир растений»).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Возможный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 оценки: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самостоятельно, доступным для него способом (вокализация, звукоподражание, слог, слово/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псевдослово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называет предъявленные пиктографические изображения.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задачу, но затрудняется в назывании доступным для него способом пиктографического изображения; нуждается в активной помощи учителя-логопеда (в виде соотнесения символического изображения с реалистическим, называния первого, первых двух слогов слова); помощь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понимает и не принимает задачу; хаотично перебирает предъявленные пиктограммы; помощь в виде соотнесения символического изображения с реалистическим, называния первого, первых двух слогов слова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9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1.5. Исследование возможности управляемой интерпретации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последовательности символических изображений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демонстрируется ряд символических изображений, объединенных общим смыслом, и предлагается показать названное учителем-логопедом. В случае затруднений проводится обучающее задание.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«Покажи, где …»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серии из трех символических изображений — пиктограмм, объединенных общим смыслом: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пьет чай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в семье»);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поливает цветы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мир растений»);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подметает кухню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его дом»).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понимает общий смысл последовательности символических изображений; самостоятельно показывает названное учителем-логопедом.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задачу, но затрудняется в выполнении задания, нуждается в обучающем занятии, помощь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принимает задачу; не понимает общий смысл последовательности символических изображений; воспринимает и показывает отдельно каждое из них; помощь в виде обучающего занятия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— говорю! Ребенок в семье… — М.: ДРОФА, 2007.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— говорю! Ребенок и мир растений...— М.: ДРОФА, 2008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и его дом… — М.: ДРОФА, 2008.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3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0" y="0"/>
            <a:ext cx="5207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7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690367"/>
            <a:ext cx="12192000" cy="646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 Исследование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спонтанной интерпретации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последовательности символических изображений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демонстрируется ряд символических изображений, объединенных общим смыслом, и предлагается назвать показанные учителем-логопедом. В случае затруднения проводится обучающее задание.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«Скажи, кто это…», «Что делает(ют)?».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серии из трех символических изображений (пиктограмм), объединенных общим смыслом: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рисует картинку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в школе»);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собирает грибы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и мир растений»);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поют песню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пиктограммами»: «Ребенок в школе»).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понимает общий смысл последовательности символических изображений; самостоятельно озвучивает предъявленную последовательность посредством фразы.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задачу, но затрудняется при ее решении, составляет не фразу, а словосочетание (это мальчик, это девочка, это дети); нуждается в помощи учителя-логопеда в виде обучающего задания; помощь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принимает задачу; не понимает общий смысл последовательности символических изображений; воспринимает отдельно каждое из них; перечисляет отдельные пиктограммы даже после обучающего задания; помощь в виде обучающего изолированного занятия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в школе. — М.: ДРОФА, 2008.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 — говорю! Ребенок и мир растений. — М.: ДРОФА, 2008.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в школе. — М.: ДРОФА, 2008.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8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5480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1.7. Исследование восприятия и узнавания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абстрактных пространственных или комбинированных знаков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(целесообразность включения в исследование определяется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возрастом детей, программными требованиями образования)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предлагается рассмотреть графическое изображение знаков, имеющих однозначное, свойственное только им, значение, а затем показать и назвать предъявленный знак.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«Покажи…», «Скажи, что это».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= -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«равный» («равно»)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+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«увеличить»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—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«убавить»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дорожные знаки: «Пешеходный переход», «Светофор», «Дети»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«Знаки безопасности: Дорожные знаки»).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представлен следующим образом: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значение знака, самостоятельно показывает и называет предъявленный.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испытывает трудности в понимании значения знака и его назывании; нуждается в помощи учителя-логопеда; помощь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понимает значение знаков; не показывает и не называет их; помощь учителя-логопеда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77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33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IІ. Исследование способов/средств графического выражения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техники оперирования символическими изображениями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IІ.1. Исследование средств графического выражения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исследования устанавливается, с помощью чего ребенку легче проявить способность к графическому выражению: карандаш, маркер, фломастер, палец. Для этого ему предлагается, используя разные средства изображения, провести на листе бумаги линии.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IІ.2. Исследование техники оперирования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символическими изображениями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введением графических символов, обучением их использованию устанавливается, к каким техникам оперирования символами прибегает ребенок: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указывает на символ указательным пальцем/рукой;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дотрагивается до него;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извлекает из набора символов (коммуникативного дневника, коммуникативной доски);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технических устройств, нажимает на соответствующую клавишу;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изменяет направление взгляда.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40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3568"/>
            <a:ext cx="12097264" cy="567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IIІ. Исследование возможности графической передачи информации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IIІ.1. Исследование возможности воспроизведения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графического образца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предлагается воспроизвести удобным для него способом графический образец.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«Нарисуй также».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карандаш, маркер, фломастер; графический образец: глаза, рот.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Возможный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 оценки: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самостоятельно выполняет задание, максимально точно копируя образец.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задачу, но затрудняется в выполнении задания, не может воспроизвести графический образец, но пытается действовать удобным для него способом; нуждается в помощи учителя-логопеда в виде обучающего задания; помощь эффективна.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принимает задачу; не понимает общий смысл последовательности действий; помощь в виде обучающего занятия не эффективна.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58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5343"/>
            <a:ext cx="12192000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IIІ.2. Исследование возможности воспроизведения рисунка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абстрактного знака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предлагается выполнить рисунок по образцу, изобразить абстрактный знак.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«Нарисуй также».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карандаш, маркер, фломастер;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рисунки: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дом, человек (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головоног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мяч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абстрактные знаки: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квадрат, ломаная линия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самостоятельно выполняет задание, максимально точно копируя образец.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задачу, но затрудняется в выполнении задания, не может воспроизвести рисунок, но пытается действовать удобным для него способом; нуждается в помощи учителя-логопеда в виде обучающего занятия; помощь эффективна.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принимает задачу; не понимает общий смысл последовательности действий; помощь в виде обучающего занятия не эффективна.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28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853"/>
            <a:ext cx="12191999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IIІ.3. Исследование возможности передачи/выражения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графических символов слов: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 опорой на реалистическое изображение;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по названному учителем-логопедом слову.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ребенку демонстрируется реалистическое изображение (картинка) и предлагается найти графический символ, соответствующий ей;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учитель-логопед называет слово и предлагает ребенку найти соответствующий ему графический символ.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«Найди, где нарисован(а)(о)…».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«Дай мне…».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выбирать любой набор картинок и к ним пиктограммы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картинки: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кукла, чашка, яблоко, спит, играет, ест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соответствующие пиктограммы;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слова: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лошадка, девочка, кукла, ест, рисует, спит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соответствующие пиктограммы.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самостоятельно находит графические символы ко всем предложенным картинкам и словам.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находит графические символы к большинству реалистических изображений; испытывает значительные трудности при нахождении графических символов к предъявленным словам; помощь логопеда эффективна.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в единичных случаях способен найти графический символ к реалистическим изображениям; не находит их к предъявленным словам; помощь не эффективна.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7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0235"/>
            <a:ext cx="12192000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IIІ.4. Исследование возможности передачи фразы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последовательности графических символов: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 опорой на серию реалистических изображений;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по названному учителем-логопедом предложению.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ребенку демонстрируется последовательность из трех картинок и предлагается выбрать и выложить в такой же последовательности графические символы;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учитель-логопед называет предложение и предлагает ребенку выбрать и выложить с помощью графических символов названную фразу.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«Посмотри на картинки. Составь из своих рисунков то, что ты видишь».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«Составь из своих рисунков то, что я сказала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89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3631"/>
            <a:ext cx="12192000" cy="606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(можно выбрать любой набор картинок и к ним пиктограммы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реалистические изображения (картинки):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«Мальчик читает книгу»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пиктограммы: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мальчик, рисовать, книга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«Девочка собирает грибы»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пиктограммы: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девочка, собирать, груша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«Бабушка смотрит телевизор»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пиктограммы: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бабушка, смотреть, телевизор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предложения: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срывает грушу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 пиктограммы: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мальчик, срывать, груша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одевает куклу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 пиктограммы: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девочка, одевать, кукла.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задачу, выполняет задание с незначительной помощью учителя-логопеда.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понимает и принимает задачу; выполняет первый вариант задания с незначительной помощью; затрудняется в выполнении второго варианта задания; требуется обучающее занятие; помощь логопеда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понимает и не принимает задачу; не выполняет заданий даже после обучающего занятия; помощь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в школе. — М.: ДРОФА, 2008).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и мир растений. — М.: ДРОФА, 2008.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в семье. — М.: ДРОФА, 2008.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и мир растений. — М.: ДРОФА, 2008.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Баряева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Б., Логинова Е. Т., Лопатина Л. В.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— говорю! Ребенок и его игрушки. — М.: ДРОФА, 2007.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53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567384"/>
            <a:ext cx="11442357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IIІ.5. Исследование возможности передачи с помощью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последовательности графических символов небольшого текста: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 опорой на серию сюжетных картинок;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по названным учителем-логопедом предложениям;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самостоятельно.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ребенку демонстрируется серия из трех сюжетных картинок, объединенных одним сюжетом, и предлагается передать содержание сюжета с помощью графических символов;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учитель-логопед последовательно называет три предложения, объединенные единым сюжетом, и предлагает ребенку передать содержание текста с помощью графических символов;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ребенку предлагается самостоятельно составить с помощью последовательности графических символов небольшое сообщение.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3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97264" cy="562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«Посмотри на картинки. Составь из своих рисунков небольшой рассказ, который соответствовал бы тому, что нарисовано на этих картинках»;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«Внимательно слушай. Я расскажу небольшой рассказ. Составь его из своих рисунков»;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«Посмотри на свои рисунки и составь из них свой рассказ».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сюжетных картинок; пиктограммы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следующим.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принимает задачу; выкладывает символические изображения в соответствии с заданной последовательностью сюжетных картинок; затрудняется в выборе пиктограмм и определении последовательности их расположения по словесному образцу, в этом случае требуется помощь; самостоятельное выполнение задания возможно только после обучающего занятия, помощь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принимает задачу; выполняет только первый вариант задания и только с помощью учителя-логопеда; выполнение второго и третьего варианта занятия не доступно даже после обучающего занятия.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понимает и не принимает задачу; не выполняет задание даже после обучающего занятия; помощь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0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2995"/>
            <a:ext cx="1201076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пиктографических символов (пиктографическая коммуникация — 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одним из эффективных средств обучения неговорящих детей коммуникации. Она основана на использовании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пиктограмм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специальных, так называемых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неартикулируемых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 общения, визуальных речевых кодов, которые рассматриваются как средства первичной коммуникации, предшествующие формированию языковых средств общения и являющиеся необходимой базой их развития, или как основные средства коммуникации.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«пиктограмма»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обозначает представление написанного посредством рисунка. Пиктограммы могут быть классифицированы на многие категории в соответствии с тем предметом или той идеей, которую они отражают. Преимущество использования графических символов — пиктограмм — заключается в том, что все участники коммуникации могут ориентироваться и оперировать одними и теми же изображениями.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пиктографического кода в каждом конкретном случае позволяет решить три основные задачи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социализации детей посредством раскодирования многочисленных сообщений, обращений, поступающих в такой форме от различных контактов с внешней средой (в общественных местах, в быту, в магазине и т. п.), что неоспоримо является достижением частичной социальной независимости.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(или в тяжелых случаях — замещение) экспрессивной речи.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в азбучное чтение путем замены символических изображений графическими изображениями букв. При этом пиктографический код, если и не обязательный этап обучения чтению, то может быть переходом к нему.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76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2" y="271020"/>
            <a:ext cx="11994292" cy="639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обучения ребенка использованию пиктографического кода выглядит следующим образом.</a:t>
            </a:r>
            <a:endParaRPr lang="ru-RU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предметом (с целью установления точно ли ребенок ассоциирует название с предметом). Предметы могут иметь различные текстуры. Кроме реальных предметов могут использоваться их модели.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Соотнесение предмета с реалистическим изображением — картинкой (картинки должны быть четкими, яркими, не стилизованными).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Соотнесение предмета с фотографией (фотографии должны соответствовать реальным лицам и объектам).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Идентификация символа, т. е. соотнесение реального предмета/реалистического изображения/фотографии с графическим символом — пиктограммой.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упражнений по использованию пиктографического кода (упражнения по вовлечению в освоение кода — упражнения установления и упражнения по применению кода — упражнения применения).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усвоенных графических символов в различных коммуникативных ситуациях.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75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40" y="279755"/>
            <a:ext cx="12035481" cy="681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Первые графические символы должны отражать предпочитаемые ребенком предметы или занятия, выступающие в качестве стимула, мотивирующего к инициированию коммуникации: например, пиктограммы с изображением любимых игрушек, еды, одежды и т. д. Графические символы должны быть доступны для восприятия, узнавания, распознавания и «чтения». Графические символы обязательно сопровождаются надписями, способствующими обучению ребенка глобальному чтению и позволяющими его собеседникам легко понять их значение. Выбор графических символов должен определяться: зоной актуального развития ребенка; информацией, получаемой в процессе беседы с родителями, специалистами, работающими с ребенком, и на основе собственных наблюдений.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Дальнейшая работа по освоению новых символов строится с учетом зоны ближайшего развития, что обеспечивает развивающий характер процесса обучения. Важнейшим элементом обучения использованию пиктографического кода является его функциональность, т. е. возможность обращаться к символам в случае необходимости. Следует регулярно повторять усвоенные символы во избежание их забывания. Новые символы вводятся постепенно. На занятии рекомендуется знакомство не более чем с одним новым символом.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11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05" y="131806"/>
            <a:ext cx="11854249" cy="600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графическими символами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способами передачи графической информации осуществляется различными путями: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повторения за учителем-логопедом;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самостоятельного повторения не только уже усвоенной модели, но и менее знакомой;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самостоятельной передачи графической информации.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Конечной целью работы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формирование умения ребенка спонтанно и эффективно пользоваться альтернативной системой коммуникации как средством общения и обучения.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Организационной формой обучения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альтернативным средствам коммуникации является занятие. В зависимости от этапа и задач работы проводятся: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диагностические занятия;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занятия, на которых дети знакомятся с графическими средствами коммуникации (пиктограммой);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занятия-тренинги (обучение использованию графических средств коммуникации).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71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92" y="82378"/>
            <a:ext cx="11977816" cy="657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первом этапе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знакомится с пиктограммой и устанавливает связь между реальным предметом и его графическим изображением. Предъявив реальный предмет, учитель-логопед выясняет, точно ли ребенок ассоциирует его название с самим предметом, может ли он выбрать и показать названный предмет из определенного множества других предметов. Если ребенок правильно выполняет это задание, то учитель-логопед показывает ему цветные картинки с изображением предмета. Чтобы облегчить процесс вхождения в мир пиктографических изображений, на стенах комнаты, где живет ребенок, в коридорах и в классе детского учреждения, которое он посещает, развешиваются плакаты с изображением различных предметов, видов деятельности, человеческих эмоций (лиц) и т. д. Эти изображения сопровождаются соответствующими пиктограммами, т. е. символическими изображениями. Таким образом, ребенок с помощью взрослого учится соотносить реальный предмет с его пиктограммой. Работу рекомендуется начинать со слов и предметов, наиболее знакомых ребенку и значимых для него. При этом следует учитывать, что количество вводимых пиктограмм и темп их усвоения ребенком определяется уровнем его интеллектуального развития (умеренная или тяжелая умственная отсталость), возможностями усвоения новых знаний. Впоследствии от демонстрации изображений отдельных предметов и действий, от установления связи между реальным изображением и пиктограммой рекомендуется переходить к созданию тематических пиктографических стендов (о еде, режиме дня, отдыхе и т. д.). В основе такой работы лежит идея «декорации».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первом этапе работы с пиктограммами происходит расширение словарного запаса ребенка и накопление максимального количества символов для инициации общения и обучения, активизация, развитие когнитивной сферы ребенка и формирование предпосылок для становления вербальной речи.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59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8323"/>
            <a:ext cx="12117858" cy="58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этап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с пиктограммами направлен на расширение общения ребенка с помощью коммуникативного кода. Для решения этой задачи мы рекомендуем оформить специальный журнал личной жизни каждого ребенка. На страницах этого журнала в определенной последовательности располагаются картинки, фотографии, пиктограммы, которые сопровождаются записью, поясняющей изображенную ситуацию. С помощью такого журнала ребенок организует процесс общения, информируя другого человека о каком-либо значимом для него событии. Впоследствии он может использовать изображения из своего журнала для передачи информации, касающейся событий, лично для него не значимых, но имеющих место в реальной жизни. Таким образом, у ребенка формируется навык переноса символов на другие ситуации, т. е. расширяется возможность передачи информации, общения. Работа на этом этапе способствует развитию связной невербальной речи, совершенствованию и обогащению общения.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32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70" y="321996"/>
            <a:ext cx="12002530" cy="532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третьем этапе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внимание уделяется грамматическому структурированию, предполагающему деление фразы на слова, ответы на вопросы, обучение ребенка графическим символам, обозначающим грамматические категории рода, числа и т. д. Коммуникативный код помогает в работе и со словом, и с фразой: ее конструированием, грамматическим оформлением и т. п. На этом этапе ребенок учится самостоятельно выбирать нужную пиктограмму из серии предложенных. У него формируется способность выстраивать пиктограммы в логический ряд, представляющий собой грамматически оформленные предложения или небольшие связные тексты. Использование невербальных средств коммуникации в условиях направленного системного педагогического воздействия стимулирует возникновение и развитие устной речи.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14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70" y="0"/>
            <a:ext cx="11821298" cy="675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система работы с невербальными средствами коммуникации, направленная на развитие у ребенка продуктивных механизмов обработки информации как базы для формирования навыков коммуникативного поведения, предусматривает: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первоначальное формирование понятия знака (пиктограммы);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обобщающего понятия на основе изученных знаков;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навыка самостоятельных действий с пиктограммой;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ориентировку в системе предлагаемых знаков.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по использованию системы пиктографических символов представлены двумя группами: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по освоению системы пиктографических символов;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по применению системы пиктографических символов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77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"/>
            <a:ext cx="12093145" cy="677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упражнений по освоению пиктографических символов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девять категорий упражнений: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распознавание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цель состоит в том, чтобы научить ребенка самостоятельно или с помощью взрослого доступными для него средствами (вербальными — назвать, невербальными — взять, показать) адекватно прореагировать на воспринимаемые и называемые предметы и абстрактные понятия.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воспроизведение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целью является формирование умений вербально/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обозначить несколько или все основные элементы воспринимаемого и называемого изображения.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установление ассоциаций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процессе их выполнения формируются умения спонтанно или по инструкции выражать простую связь между двумя демонстрируемыми предметами или их изображениями.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классификацию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предусматривают формирование умений объединить два (или более) предмета и (или) их изображения согласно предложенному или самостоятельно выбранному критерию.</a:t>
            </a:r>
          </a:p>
        </p:txBody>
      </p:sp>
    </p:spTree>
    <p:extLst>
      <p:ext uri="{BB962C8B-B14F-4D97-AF65-F5344CB8AC3E}">
        <p14:creationId xmlns:p14="http://schemas.microsoft.com/office/powerpoint/2010/main" val="262648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приведение в соответствие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формируют умения самостоятельно или с помощью взрослого находить и исправлять допущенные ошибки.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Упражнения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Их цель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научить ребенка самостоятельно или с помощью взрослого выбирать из серии пиктографических символов, необходимые, позволяющие дополнить смысл фразы/текста.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Упражнения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 и синтеза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направлены на обучение ребенка объединению различных пиктографических символов в единое выражение. Выполняя такие упражнения, ребенок должен показать/назвать,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именно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 включает в общее значение данной совокупности.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Упражнения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сериации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их выполнения ребенка обучают самостоятельно или с помощью взрослого размещать серии пиктографических символов в порядке логической последовательности.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Упражнения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изображение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Их цель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научить ребенка при наличии нескольких пиктографических символов выражать свою мысль, изображая недостающие символы.</a:t>
            </a:r>
          </a:p>
        </p:txBody>
      </p:sp>
    </p:spTree>
    <p:extLst>
      <p:ext uri="{BB962C8B-B14F-4D97-AF65-F5344CB8AC3E}">
        <p14:creationId xmlns:p14="http://schemas.microsoft.com/office/powerpoint/2010/main" val="50352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0616"/>
            <a:ext cx="12060195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по применению системы пиктографических символов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двумя категориями: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в процессе выполнения которых используются одновременно несколько операций, формировавшихся в процессе выполнения упражнений по освоению системы пиктографических символов.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Грамматические упражнения, формирующие у ребенка определенные представления о морфосинтаксической структуре языка.</a:t>
            </a:r>
          </a:p>
          <a:p>
            <a:pPr marL="678815"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3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При </a:t>
            </a:r>
            <a:r>
              <a:rPr lang="ru-RU" sz="3100" dirty="0"/>
              <a:t>изучении </a:t>
            </a:r>
            <a:r>
              <a:rPr lang="ru-RU" sz="3100" b="1" i="1" dirty="0"/>
              <a:t>коммуникативного поведения</a:t>
            </a:r>
            <a:r>
              <a:rPr lang="ru-RU" sz="3100" dirty="0"/>
              <a:t> </a:t>
            </a:r>
            <a:r>
              <a:rPr lang="ru-RU" sz="3100" dirty="0" smtClean="0"/>
              <a:t>фиксируются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       </a:t>
            </a:r>
            <a:r>
              <a:rPr 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характер вокализации: 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звуки произносит, в каких ситуациях и в чьем присутствии;</a:t>
            </a:r>
          </a:p>
          <a:p>
            <a:pPr lvl="1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связать эти звуковые выражения с каким-либо значением (реакция на обращение): привлечение к себе внимания; требование предмета, выполнение желания (действия); протест.</a:t>
            </a:r>
          </a:p>
          <a:p>
            <a:pPr marL="0" indent="0">
              <a:buNone/>
            </a:pPr>
            <a:r>
              <a:rPr lang="ru-RU" sz="2600" i="1" dirty="0" smtClean="0"/>
              <a:t>      </a:t>
            </a:r>
            <a:r>
              <a:rPr 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слежения взглядом: 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 ли ребенок за окружающей обстановкой, людьми;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 ли в поле зрения интересные объекты; 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ли различия в визуальном поведении по отношению к знакомым и незнакомым людям и объектам;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удерживает ли зрительный контакт с коммуникативным партнером;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ли взглядом желание привлечь к себе внимание.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966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059" y="431796"/>
            <a:ext cx="11994292" cy="566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ОБУЧЕНИЯ РЕБЕНКА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С СИСТЕМОЙ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ПИКТОГРАФИЧЕСКИХ СИМВОЛОВ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со знаком-символом и уточнение его понимания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 по следующей схеме.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Идентификация символа. Учитель последовательно демонстрирует ребенку пиктограммы, 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глаза, нос, рот, кукла, шапка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Ребенок должен опознать их и соотнести с реальным предметом или его реалистичным изображением на картинке.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нужной пиктограммы из ряда других. Учитель показывает ребенку несколько пиктограмм (например,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нос, рот, уши, глаза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Ребенок должен узнать и показать ту, которую назвал учитель. (Аналогичные упражнения можно выполнять на материале других частей речи.)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двух одинаковых пиктограмм среди ряда других (например,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кукла — мишка — машина — кукла; шапка — шапка — пальто — платье; пить — есть — пить — играть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такой же пиктограммы среди определенного множества других. Например, ребенок держит в руках пиктограмму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чашка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его задачу входит расположить эту пиктограмму под такой же в серии других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тарелка, стакан, чашка, ложка, блюдце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45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81" y="205527"/>
            <a:ext cx="12080789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 фразы с помощью пиктограмм. Учитель в произвольном порядке выкладывает перед ребенком пиктограммы с изображением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действия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игрушки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мяч, кукла и др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 и произносит фразу «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играю в мяч (куклу)».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должен разложить пиктограммы в той последовательности, в какой произносятся слова, чтобы получилась нужная фраза.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из нескольких пиктографических изображений фраз той, которую назвал учитель. Например, перед ребенком разложены пиктограммы фраз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ем яблоко»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пью чай»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Учитель произносит одну из фраз, ребенок должен показать нужное пиктографическое изображение.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из двух предложений, представленных пиктограммами, того, которое произносит учитель. Например, перед ребенком выкладывается пиктографическое изображение фразы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одеваю куклу»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Учитель произносит две фразы: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одеваю куклу»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рисую дом»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одеваю куклу»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кормлю куклу».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должен показать нужное пиктографическое изображение.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17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093" y="3202784"/>
            <a:ext cx="6339813" cy="524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упражнений с пиктограммами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49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849" y="1222242"/>
            <a:ext cx="11479427" cy="48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Составь из пиктограмм пару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1: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столе перед учителем расположены пиктограммы, изображающие предметы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куклу, яблоко, уши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Перед ребенком лежат пиктограммы, которые изображают действия: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играть, есть, слушать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Учитель берет одну из «своих» пиктограмм и показывает ее ребенку, тот должен выложить одну из «своего» набора, соответствующую той, которую показывает учитель. 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2: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перед учителем разложены пиктограммы с изображением действий, перед ребенком — предметов. Упражнение проводится также, как и в первом варианте.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56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908" y="1582341"/>
            <a:ext cx="10935730" cy="325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Пиктографическое домино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 взрослым и ребенком разложены пиктограммы (количество у того и другого одинаковое). Учитель произносит фразу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«Мальчик/девочка ест суп»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выкладывает одну пиктограмму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мальчик/девочка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Ребенку необходимо выбрать из «своего набора» и положить рядом пиктограмму, обозначающую действие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 учитель-логопед кладет пиктограмму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тарелка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6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78251"/>
            <a:ext cx="12084908" cy="685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Выбери…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определенного множества пиктограмм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свитер, чашка, уши, платье, кукла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выбрать только те, которые относятся к одной тематической группе, например, к группе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Разложи…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1.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Разложить пиктограммы по тематическим группам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одежда, обувь, части тела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 2.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Разложить пиктограммы одной тематической группы по заданному критерию, например,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зимняя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летняя обувь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Четвертый — лишний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выкладывает перед ребенком четыре пиктограммы, изображающие три предмета из одной тематической группы, а четвертый — из другой. Ребенок находит «лишнюю» пиктограмму и показывает ее учителю.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5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422" y="185351"/>
            <a:ext cx="11969578" cy="690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Найди и исправь ошибку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Найти и исправить ошибку, например, в парах пиктограмм: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смотреть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глаза — слушать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Объект/предмет и действие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связать пиктограмму, с изображенным на ней действием, с той, на которой изображен объект/предмет. Учитель выкладывает перед ребенком ряд пиктограмм (например,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закрыть, есть, пить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демонстрирует пиктограмму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дверь.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 необходимо расположить эту пиктограмму под пиктограммой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закрыть.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выполнения этого задания состоят в том, что предлагаются пиктограммы действия и места, например,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спать — кровать,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готовить — кухня,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мыться — ванная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пиктограммы действия с прямым дополнением существительным: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пить — чай.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выкладывает перед ребенком ряд пиктограмм (например,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готовить, мыться, спать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рядом демонстрирует пиктограмму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кровать.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Ребенок должен расположить эту пиктограмму под нужной. Можно выбрать любой набор картинок и к ним пиктограммы (см. приложение на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3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68" y="682094"/>
            <a:ext cx="11611232" cy="405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Раздели фразу на смысловые группы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произносит фразу. Например: «Маленький мальчик ест яблоко», затем задает ребенку вопрос: «О ком говорится?» Ребенок должен выбрать и показать из серии своих пиктограмм соответствующую пиктограмму: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Вопрос: «Какой мальчик?»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пиктограмма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маленький.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Взрослый спрашивает ребенка: «Что о нем говорится?». Ребенок должен выбрать и показать из серии пиктограмм соответствующие пиктограммы.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Вопрос: «Что ест мальчик?». Ребенок выбирает и показывает из серии пиктограмм пиктограмму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яблоко.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же образом могут отрабатываться причинно-следственные и временные отношения.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37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7327"/>
            <a:ext cx="1219200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Картинка с изображением действия и фраза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виде пиктографического ряда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Соотнести картинку, на которой изображено какое-то действие, с фразой в виде пиктографического ряда, т. е. перед ребенком выкладывается реалистичная картинка (например,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«Мальчик моет руки»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несколько пиктографических рядов, в которых закодированы фразы. Ребенок должен выбрать пиктографический ряд, соответствующий предъявленной картинке.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Выбери из ряда (по тематическим группам)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ряда закодированных фраз выбрать только те, которые имеют отношение к игрушкам (одежде, обуви, частям тела).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Найти и исправить ошибку во фразе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показывает ребенку пиктографическое изображение фразы (например,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ем куклу»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слушаю носом»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Ребенок из нескольких пиктограмм, разложенных перед ним, должен выбрать нужную (например,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нюхать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чтобы исправить ошибку.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0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947"/>
            <a:ext cx="11911914" cy="485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формирования последовательности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логического конструирования фразы путем самостоятельного выбора необходимого пиктографического символа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использовать следующие упражнения: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Дополнить фразу нужной пиктограммой, выбрав ее из серии других.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 предлагается закодированная фраза с пропуском одной пиктограммы: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играю …»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… с куклой».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из нескольких пиктограмм, разложенных перед ним, выбирает пиктограммы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кукла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кладет их на место пропуска.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из пиктограмм фразу, произнесенную учителем.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столе перед ребенком разложены пиктограммы. Учитель говорит, например,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«Мальчик играет в мяч».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Ребенок выбирает нужные пиктограммы и выкладывает эту фразу. 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фразу из пиктограмм, соединив их между собой по смыслу стрелками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Например,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«Девочка → играть → мяч», «Мальчик → есть → апельсин».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5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 изучении </a:t>
            </a:r>
            <a:r>
              <a:rPr lang="ru-RU" sz="3600" b="1" i="1" dirty="0" smtClean="0"/>
              <a:t>коммуникативного поведения</a:t>
            </a:r>
            <a:r>
              <a:rPr lang="ru-RU" sz="3600" dirty="0" smtClean="0"/>
              <a:t> фиксируются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054" y="1482811"/>
            <a:ext cx="10515600" cy="52804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     </a:t>
            </a:r>
            <a:r>
              <a:rPr lang="ru-RU" sz="3600" i="1" dirty="0" smtClean="0">
                <a:solidFill>
                  <a:srgbClr val="002060"/>
                </a:solidFill>
              </a:rPr>
              <a:t>Возможность </a:t>
            </a:r>
            <a:r>
              <a:rPr lang="ru-RU" sz="3600" i="1" dirty="0">
                <a:solidFill>
                  <a:srgbClr val="002060"/>
                </a:solidFill>
              </a:rPr>
              <a:t>и характер использования мимики: </a:t>
            </a:r>
            <a:endParaRPr lang="ru-RU" sz="3600" dirty="0">
              <a:solidFill>
                <a:srgbClr val="002060"/>
              </a:solidFill>
            </a:endParaRPr>
          </a:p>
          <a:p>
            <a:pPr lvl="0"/>
            <a:r>
              <a:rPr lang="ru-RU" sz="3600" dirty="0"/>
              <a:t>может ли ребенок мимикой понятно выражать чувства (радость, удовольствие, грусть, злость, страх);</a:t>
            </a:r>
          </a:p>
          <a:p>
            <a:pPr lvl="0"/>
            <a:r>
              <a:rPr lang="ru-RU" sz="3600" dirty="0"/>
              <a:t>соответствует ли мимическая реакция ситуации;</a:t>
            </a:r>
          </a:p>
          <a:p>
            <a:pPr lvl="0"/>
            <a:r>
              <a:rPr lang="ru-RU" sz="3600" dirty="0"/>
              <a:t>наблюдается ли трудность в интерпретации мимических движений (выражений лица); может ли ребенок сознательно изменять и контролировать мимическую реакцию;</a:t>
            </a:r>
          </a:p>
          <a:p>
            <a:pPr lvl="0"/>
            <a:r>
              <a:rPr lang="ru-RU" sz="3600" dirty="0"/>
              <a:t>отвечает ли он мимикой на вопросы или ситуацию общения;</a:t>
            </a:r>
          </a:p>
          <a:p>
            <a:pPr lvl="0"/>
            <a:r>
              <a:rPr lang="ru-RU" sz="3600" dirty="0"/>
              <a:t>появляется ли у ребенка какая-либо мимическая реакция спонтанно;</a:t>
            </a:r>
          </a:p>
          <a:p>
            <a:pPr lvl="0"/>
            <a:r>
              <a:rPr lang="ru-RU" sz="3600" dirty="0"/>
              <a:t>способен ли он общаться посредством мимики с другими людьми в соответствии с коммуникативной ситуацией.</a:t>
            </a:r>
          </a:p>
          <a:p>
            <a:pPr marL="0" indent="0">
              <a:buNone/>
            </a:pPr>
            <a:r>
              <a:rPr lang="ru-RU" sz="3600" i="1" dirty="0" smtClean="0"/>
              <a:t>    </a:t>
            </a:r>
            <a:r>
              <a:rPr lang="ru-RU" sz="3600" i="1" dirty="0" smtClean="0">
                <a:solidFill>
                  <a:srgbClr val="002060"/>
                </a:solidFill>
              </a:rPr>
              <a:t>Возможность </a:t>
            </a:r>
            <a:r>
              <a:rPr lang="ru-RU" sz="3600" i="1" dirty="0">
                <a:solidFill>
                  <a:srgbClr val="002060"/>
                </a:solidFill>
              </a:rPr>
              <a:t>и характер использования жестов:</a:t>
            </a:r>
            <a:endParaRPr lang="ru-RU" sz="3600" dirty="0">
              <a:solidFill>
                <a:srgbClr val="002060"/>
              </a:solidFill>
            </a:endParaRPr>
          </a:p>
          <a:p>
            <a:pPr lvl="0"/>
            <a:r>
              <a:rPr lang="ru-RU" sz="3600" dirty="0"/>
              <a:t>демонстрирует ли ребенок целенаправленные движения по отношению к объектам, людям в какой-либо ситуации;</a:t>
            </a:r>
          </a:p>
          <a:p>
            <a:pPr lvl="0"/>
            <a:r>
              <a:rPr lang="ru-RU" sz="3600" dirty="0"/>
              <a:t>использует ли движения тела с целью достижения объекта;</a:t>
            </a:r>
          </a:p>
          <a:p>
            <a:pPr lvl="0"/>
            <a:r>
              <a:rPr lang="ru-RU" sz="3600" dirty="0"/>
              <a:t>использует ли жесты, чтобы обратить на себя внимание, с целью выражения основных потребностей;</a:t>
            </a:r>
          </a:p>
          <a:p>
            <a:pPr lvl="0"/>
            <a:r>
              <a:rPr lang="ru-RU" sz="3600" dirty="0"/>
              <a:t>сопровождают ли жесты другие формы коммуникации.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09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5020"/>
            <a:ext cx="11948984" cy="4518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из схемы, состоящей из пиктографических символов, слова и составить фразу.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вариант: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Пиктограмма        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Пиктограммы       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     пить        играть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Пиктограммы       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чай        кукла        груша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(см. приложение на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-диске. Папка «Упражнения с пиктограммами»).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вариант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стакан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Пиктограммы                   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    есть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груша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«Упражнения с пиктограммами»).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Изобразить пантомимой содержание пиктограммы или серии пиктографических символов.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демонстрирует и называет пиктограммы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молоток, гвоздь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хлеб, нож, масло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Ребенок должен показать пантомимой соответствующие действия.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284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64" y="0"/>
            <a:ext cx="5079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296" y="160257"/>
            <a:ext cx="11174628" cy="439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Выполнить инструкцию, представленную пиктографическими символами.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демонстрирует и называет пиктографическое изображение фразы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Открой дверь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ребенок выполняет инструкцию. В усложненном варианте инструкция учителя может быть многоступенчатой, например, двухступенчатой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 открываешь дверь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закрываешь окно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Разложить пиктограммы в логической последовательности, установив ее: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спать — умываться –просыпаться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пить — наливать — греть.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Разместить пиктографические символы имен существительных: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дни недели, начиная с …;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месяцы в календарном порядке;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транспортные средства от более медленных к более быстрым;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людей от более молодых к более пожилым;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метеорологические явления согласно календарю;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фрукты в порядке их предпочтения.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60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23" y="0"/>
            <a:ext cx="524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7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1" y="0"/>
            <a:ext cx="5235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02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23" y="0"/>
            <a:ext cx="5244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8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45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258"/>
            <a:ext cx="12192000" cy="525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Разложить пиктограммы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временами года: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одежда (обувь, явления природы)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лето, осень, зима, весна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Составить логические цепочки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Например,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«Я говорю, ты …», «Мы смотрим глазами, а слушаем …».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С помощью пиктографических символов построить текст.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 предъявляются пиктограммы предложений, разложенные в произвольном порядке. Он должен разложить их так, чтобы получился текст: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 меня есть игрушки. Я играю с куклой. Кукла красивая».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С помощью пиктографических символов построить прочитанный текст.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читает текст. Ребенок выкладывает пиктограммы, составляя пересказ. Предложения, различного коммуникативного типа, представленные пиктографическими символами, обозначаются соответствующими знаками препинания (точка, вопрос, восклицательный знак). Обозначение отрицания представляется в виде перечеркнутой пиктограммы.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5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6497" y="0"/>
            <a:ext cx="12278497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Довольно часто ребенок хочет выразить свое желание или передать какую-то информацию, но не может найти необходимой пиктограммы из-за ее отсутствия в предъявленном наборе. Тогда он может «изобрести» отсутствующие символы, но этому его также нужно научить. 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Самостоятельное выражение своих мыслей и желаний путем изобретения отсутствующих символов: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фразы путем добавления пиктограммы, которой нет в арсенале ребенка, и он должен сам придумать ее.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фраз, иллюстрирующих игровые и бытовые ситуации в условиях ограниченного количества пиктограмм.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обучению «придумыванию» символов требует постепенной активизации самостоятельности ребенка. Этого можно добиться, изменяя соотношение ролей ведущего и ведомого в процессе обучения, побуждая ребенка к вокализации, к самостоятельным действиям и звукоподражанию путем создания ситуаций выбора и постановки альтернативных вопросов. В дальнейшем на язык пиктограмм можно переводить небольшие тексты (сказки, маленькие рассказы) с иллюстрациями и без них, создавать своеобразные книжки. Ребенок, владеющий кодовой системой, сможет не только самостоятельно «читать» их, но и «отвечать» на вопросы по содержанию прочитанного.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638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97265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обучения создаются специальные элементарные коммуникативные приспособления: 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коммуникативный дневник ребенка (тематический набор пиктограмм); 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коммуникативный календарь; 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коммуникативная доска (в том числе «доска выбора» или «доска желаний»); 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визуальное расписание распорядка дня и занятий ребенка, которые могут дополняться конвертом для выполненных дел;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книги; 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фотоальбом, где фотографии снабжены соответствующими пиктограммами.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специальных элементарных коммуникативных приспособлений должно обеспечивать общение ребенка в различных коммуникативных ситуациях и определяться совместно с родителями и другими специалистами, работающими с ребенком.     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содержание таких коммуникативных приспособлений рекомендуется включать символы социального значения (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здравствуй, спасибо, пожалуйста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т. д.). Взрослые совместно с детьми, по мере их ознакомления с пиктографической системой, создают тематические пиктографические стенды о еде, режиме дня, отдыхе и т. д. (в основе такой работы лежит идея «декорации»). С использованием картинок и пиктограмм обучающиеся упражняются в сервировке стола для завтрака, обеда, полдника. С помощью пиктографических символов уточняются и закрепляются предметы, необходимые для приема пищи (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тарелка, чашка, ложка, салфетки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Интересными и полезными являются упражнения по определению последовательности сервировки стола для чаепития по пиктограммам и др.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2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 изучении </a:t>
            </a:r>
            <a:r>
              <a:rPr lang="ru-RU" sz="2800" b="1" i="1" dirty="0" smtClean="0"/>
              <a:t>коммуникативного поведения</a:t>
            </a:r>
            <a:r>
              <a:rPr lang="ru-RU" sz="2800" dirty="0" smtClean="0"/>
              <a:t> фиксируются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поведения: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ли ребенок на обращение, на разумные требования;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ли различия в реагировании на коммуникативных партнеров, коммуникативную ситуацию;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инициатором коммуникативного взаимодействия;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ли соразмерное поведение в ситуации смены коммуникативного партнера;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реагирует на непонимание/недоразумения, пытается их разрешить.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0814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941" y="0"/>
            <a:ext cx="117183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 полезным занятием является составление последовательности уборки комнаты по пиктограммам или формирование практических действий у детей по уходу за комнатными растениями (фикус,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диффенбахия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или другие крупнолистные растения).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Также полезно составлять с детьми по пиктограммам последовательность действий при расчесывании. Так, разложив пиктограммы в логической последовательности, установив ее, дети значительно проще овладевают элементарными игровыми действиями в сюжетно-ролевой игре «Парикмахерская» и в других сюжетных играх.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63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75" y="0"/>
            <a:ext cx="5201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63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38" y="358346"/>
            <a:ext cx="12031362" cy="63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картинного материала, пиктограмм в ходе образовательной деятельности позволяет обучающимся овладевать «чтением» информации (с помощью учителя), представленной на тематических пиктографических стендах. Пиктограммы используются и на различных игровых занятиях. Например, в играх и игровых упражнениях на узнавание транспортных средств, с которыми учащиеся встречаются в повседневной жизни. Игровые и речевые образные действия по усвоению элементарных правил поведения на улице, на дороге в процессе игр («Красный свет, зеленый свет», «Светофор», и др.) с использованием отдельных элементов игры «Азбука дорожного движения» (рули, светофор, знаки дорожного движения) проводятся с использованием пиктографической системы, к которой относятся различные «Знаки безопасности».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обучении детей переходить улицу по пешеходному переходу по зеленому сигналу светофора, узнавать сигналы светофора и действия пешехода при смене этих сигналов можно использовать альтернативную и дополнительную коммуникацию: выбор пиктограмм, отражающих действие в соответствии с сигналом светофора. Это может стать, например, основой практического занятия «Я учусь быть пешеходом».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843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Детский игровой терминал «СОЛНЫШКО»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46" y="1973906"/>
            <a:ext cx="7249884" cy="4884094"/>
          </a:xfrm>
        </p:spPr>
      </p:pic>
    </p:spTree>
    <p:extLst>
      <p:ext uri="{BB962C8B-B14F-4D97-AF65-F5344CB8AC3E}">
        <p14:creationId xmlns:p14="http://schemas.microsoft.com/office/powerpoint/2010/main" val="2704716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Игровой терминал «СОЛНЫШКО»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1844547"/>
            <a:ext cx="643787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19" y="518984"/>
            <a:ext cx="6091881" cy="63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58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Занятия с «Сенсорной шкатулкой»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9" y="1825624"/>
            <a:ext cx="7327557" cy="4933521"/>
          </a:xfrm>
        </p:spPr>
      </p:pic>
    </p:spTree>
    <p:extLst>
      <p:ext uri="{BB962C8B-B14F-4D97-AF65-F5344CB8AC3E}">
        <p14:creationId xmlns:p14="http://schemas.microsoft.com/office/powerpoint/2010/main" val="3499852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Занятия с «Сенсорной шкатулкой»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78" y="1421027"/>
            <a:ext cx="7060999" cy="5226908"/>
          </a:xfrm>
        </p:spPr>
      </p:pic>
    </p:spTree>
    <p:extLst>
      <p:ext uri="{BB962C8B-B14F-4D97-AF65-F5344CB8AC3E}">
        <p14:creationId xmlns:p14="http://schemas.microsoft.com/office/powerpoint/2010/main" val="268521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Учитываются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когнитивные способности</a:t>
            </a:r>
            <a:r>
              <a:rPr lang="ru-RU" b="1" i="1" dirty="0" smtClean="0"/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внимания;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зрительного, слухового и тактильного восприятия;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памяти;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мышления.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9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Учитываются </a:t>
            </a:r>
            <a:r>
              <a:rPr lang="ru-RU" b="1" i="1" dirty="0" smtClean="0">
                <a:solidFill>
                  <a:srgbClr val="002060"/>
                </a:solidFill>
              </a:rPr>
              <a:t>лингвистические возможности: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ребенок на собственное имя;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ли названия объектов, действий, признаков, родовых понятий в соответствии с программными требованиями образования;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ли простые инструкции, фразы различной синтаксической сложности, репродуктивные (например, «Кто?», «Что?», «Что называют?», «Про что рассказывается в сказке?») и продуктивные вопросы (например, «Почему?», «Какие причины…?», «Какие последствия…?»).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10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4759</Words>
  <Application>Microsoft Office PowerPoint</Application>
  <PresentationFormat>Широкоэкранный</PresentationFormat>
  <Paragraphs>534</Paragraphs>
  <Slides>76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3" baseType="lpstr">
      <vt:lpstr>Arial</vt:lpstr>
      <vt:lpstr>Batang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При изучении коммуникативного поведения фиксируются </vt:lpstr>
      <vt:lpstr> При изучении коммуникативного поведения фиксируются </vt:lpstr>
      <vt:lpstr>При изучении коммуникативного поведения фиксируются</vt:lpstr>
      <vt:lpstr>Учитываются когнитивные способности: </vt:lpstr>
      <vt:lpstr>Учитываются лингвистические возможности:  </vt:lpstr>
      <vt:lpstr>Учитываются психосоциальные способности:  </vt:lpstr>
      <vt:lpstr>Учитываются моторные возможности:  </vt:lpstr>
      <vt:lpstr>Учитывается характер знаково-символической деятельности: </vt:lpstr>
      <vt:lpstr>       ТРЕБОВАНИЯ К ПИКТОГРАММАМ </vt:lpstr>
      <vt:lpstr>Типы пиктограмм </vt:lpstr>
      <vt:lpstr>Типы пиктограмм </vt:lpstr>
      <vt:lpstr>Темы</vt:lpstr>
      <vt:lpstr>МЕТОДИКА ИССЛЕДОВАНИЯ И ОЦЕНКИ  НАВЫКОВ ГРАФИЧЕСКОЙ КОММУНИКАЦИИ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Детский игровой терминал «СОЛНЫШКО»</vt:lpstr>
      <vt:lpstr>Игровой терминал «СОЛНЫШКО»</vt:lpstr>
      <vt:lpstr>Занятия с «Сенсорной шкатулкой»</vt:lpstr>
      <vt:lpstr>Занятия с «Сенсорной шкатулкой»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2019-04-15T20:35:25Z</dcterms:modified>
</cp:coreProperties>
</file>