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192044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119162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20427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243469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34659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7F1F9E-60FB-418C-96DB-57FE6A71CE1E}" type="datetimeFigureOut">
              <a:rPr lang="ru-RU" smtClean="0"/>
              <a:t>21.08.2017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4286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7F1F9E-60FB-418C-96DB-57FE6A71CE1E}" type="datetimeFigureOut">
              <a:rPr lang="ru-RU" smtClean="0"/>
              <a:t>21.08.2017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3724496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7F1F9E-60FB-418C-96DB-57FE6A71CE1E}" type="datetimeFigureOut">
              <a:rPr lang="ru-RU" smtClean="0"/>
              <a:t>21.08.2017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71789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7F1F9E-60FB-418C-96DB-57FE6A71CE1E}" type="datetimeFigureOut">
              <a:rPr lang="ru-RU" smtClean="0"/>
              <a:t>21.08.2017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203882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07F1F9E-60FB-418C-96DB-57FE6A71CE1E}" type="datetimeFigureOut">
              <a:rPr lang="ru-RU" smtClean="0"/>
              <a:t>21.08.2017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195033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07F1F9E-60FB-418C-96DB-57FE6A71CE1E}" type="datetimeFigureOut">
              <a:rPr lang="ru-RU" smtClean="0"/>
              <a:t>21.08.2017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65418A-85DC-4361-9A22-AD055D9164A5}" type="slidenum">
              <a:rPr lang="ru-RU" smtClean="0"/>
              <a:t>‹#›</a:t>
            </a:fld>
            <a:endParaRPr lang="ru-RU"/>
          </a:p>
        </p:txBody>
      </p:sp>
    </p:spTree>
    <p:extLst>
      <p:ext uri="{BB962C8B-B14F-4D97-AF65-F5344CB8AC3E}">
        <p14:creationId xmlns:p14="http://schemas.microsoft.com/office/powerpoint/2010/main" val="104174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F1F9E-60FB-418C-96DB-57FE6A71CE1E}" type="datetimeFigureOut">
              <a:rPr lang="ru-RU" smtClean="0"/>
              <a:t>21.08.2017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5418A-85DC-4361-9A22-AD055D9164A5}" type="slidenum">
              <a:rPr lang="ru-RU" smtClean="0"/>
              <a:t>‹#›</a:t>
            </a:fld>
            <a:endParaRPr lang="ru-RU"/>
          </a:p>
        </p:txBody>
      </p:sp>
    </p:spTree>
    <p:extLst>
      <p:ext uri="{BB962C8B-B14F-4D97-AF65-F5344CB8AC3E}">
        <p14:creationId xmlns:p14="http://schemas.microsoft.com/office/powerpoint/2010/main" val="398128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0" y="274638"/>
            <a:ext cx="9144000" cy="5314602"/>
          </a:xfrm>
        </p:spPr>
        <p:txBody>
          <a:bodyPr>
            <a:normAutofit/>
          </a:bodyPr>
          <a:lstStyle/>
          <a:p>
            <a:r>
              <a:rPr lang="ru-RU" sz="5400" b="1" dirty="0" smtClean="0">
                <a:solidFill>
                  <a:srgbClr val="002060"/>
                </a:solidFill>
              </a:rPr>
              <a:t>Коррекционно-развивающая работа с детьми дошкольного возраста с легкой умственной отсталостью </a:t>
            </a:r>
            <a:endParaRPr lang="ru-RU" sz="5400" b="1" dirty="0">
              <a:solidFill>
                <a:srgbClr val="002060"/>
              </a:solidFill>
            </a:endParaRPr>
          </a:p>
        </p:txBody>
      </p:sp>
    </p:spTree>
    <p:extLst>
      <p:ext uri="{BB962C8B-B14F-4D97-AF65-F5344CB8AC3E}">
        <p14:creationId xmlns:p14="http://schemas.microsoft.com/office/powerpoint/2010/main" val="3604063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9653"/>
            <a:ext cx="9144000" cy="6894195"/>
          </a:xfrm>
          <a:prstGeom prst="rect">
            <a:avLst/>
          </a:prstGeom>
        </p:spPr>
        <p:txBody>
          <a:bodyPr wrap="square">
            <a:spAutoFit/>
          </a:bodyPr>
          <a:lstStyle/>
          <a:p>
            <a:pPr marL="342900" indent="-342900">
              <a:buFont typeface="Wingdings" pitchFamily="2" charset="2"/>
              <a:buChar char="q"/>
            </a:pPr>
            <a:r>
              <a:rPr lang="ru-RU" sz="2600" dirty="0">
                <a:latin typeface="Times New Roman" pitchFamily="18" charset="0"/>
                <a:cs typeface="Times New Roman" pitchFamily="18" charset="0"/>
              </a:rPr>
              <a:t>Выполнение речевых действий по подражанию и на основе речевого сопровождения игровых упражнений для развития речевую моторики детей: орального и артикуляторного </a:t>
            </a:r>
            <a:r>
              <a:rPr lang="ru-RU" sz="2600" dirty="0" err="1">
                <a:latin typeface="Times New Roman" pitchFamily="18" charset="0"/>
                <a:cs typeface="Times New Roman" pitchFamily="18" charset="0"/>
              </a:rPr>
              <a:t>праксиса</a:t>
            </a:r>
            <a:r>
              <a:rPr lang="ru-RU" sz="2600" dirty="0">
                <a:latin typeface="Times New Roman" pitchFamily="18" charset="0"/>
                <a:cs typeface="Times New Roman" pitchFamily="18" charset="0"/>
              </a:rPr>
              <a:t>. Игровые упражнения на выработку согласованности речи и дыхания. Совершенствование у детей навыков манипуляции предметами, игрушками. Закрепление умений узнавать предметы на ощупь (овощи, фрукты, геометрические фигуры и др.). </a:t>
            </a:r>
          </a:p>
          <a:p>
            <a:pPr marL="342900" indent="-342900">
              <a:buFont typeface="Wingdings" pitchFamily="2" charset="2"/>
              <a:buChar char="q"/>
            </a:pPr>
            <a:r>
              <a:rPr lang="ru-RU" sz="2600" dirty="0">
                <a:latin typeface="Times New Roman" pitchFamily="18" charset="0"/>
                <a:cs typeface="Times New Roman" pitchFamily="18" charset="0"/>
              </a:rPr>
              <a:t>Развитие динамической организации движений (кинетической фактор) при их последовательном выполнении в упражнениях на совершенствование общей и ручной моторики. Развитие умений переключаться с одного действия на другое по подражанию взрослому. Игры и упражнения (подвижные, имитационные и др.) на развитие у детей координации движений, чувства двигательного ритма, ориентации в пространстве в процессе движения (притопывания, </a:t>
            </a:r>
            <a:r>
              <a:rPr lang="ru-RU" sz="2600" dirty="0" err="1">
                <a:latin typeface="Times New Roman" pitchFamily="18" charset="0"/>
                <a:cs typeface="Times New Roman" pitchFamily="18" charset="0"/>
              </a:rPr>
              <a:t>прихлопывания</a:t>
            </a:r>
            <a:r>
              <a:rPr lang="ru-RU" sz="2600" dirty="0">
                <a:latin typeface="Times New Roman" pitchFamily="18" charset="0"/>
                <a:cs typeface="Times New Roman" pitchFamily="18" charset="0"/>
              </a:rPr>
              <a:t>, ходьба, маршировки). </a:t>
            </a:r>
          </a:p>
        </p:txBody>
      </p:sp>
    </p:spTree>
    <p:extLst>
      <p:ext uri="{BB962C8B-B14F-4D97-AF65-F5344CB8AC3E}">
        <p14:creationId xmlns:p14="http://schemas.microsoft.com/office/powerpoint/2010/main" val="1033275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7346"/>
            <a:ext cx="9144000" cy="6494085"/>
          </a:xfrm>
          <a:prstGeom prst="rect">
            <a:avLst/>
          </a:prstGeom>
        </p:spPr>
        <p:txBody>
          <a:bodyPr wrap="square">
            <a:spAutoFit/>
          </a:bodyPr>
          <a:lstStyle/>
          <a:p>
            <a:pPr marL="285750" indent="-285750">
              <a:buFont typeface="Wingdings" pitchFamily="2" charset="2"/>
              <a:buChar char="q"/>
            </a:pPr>
            <a:r>
              <a:rPr lang="ru-RU" sz="2600" dirty="0">
                <a:latin typeface="Times New Roman" pitchFamily="18" charset="0"/>
                <a:cs typeface="Times New Roman" pitchFamily="18" charset="0"/>
              </a:rPr>
              <a:t>Игры и упражнения на формирование и уточнение правильной артикуляции звуков [а, у, и, о] в изолированной позиции (</a:t>
            </a:r>
            <a:r>
              <a:rPr lang="ru-RU" sz="2600" i="1" dirty="0">
                <a:latin typeface="Times New Roman" pitchFamily="18" charset="0"/>
                <a:cs typeface="Times New Roman" pitchFamily="18" charset="0"/>
              </a:rPr>
              <a:t>девочка поет: а-а-а, волк воет: у-у-у</a:t>
            </a:r>
            <a:r>
              <a:rPr lang="ru-RU" sz="2600" dirty="0">
                <a:latin typeface="Times New Roman" pitchFamily="18" charset="0"/>
                <a:cs typeface="Times New Roman" pitchFamily="18" charset="0"/>
              </a:rPr>
              <a:t>); на материале звукоподражаний, </a:t>
            </a:r>
            <a:r>
              <a:rPr lang="ru-RU" sz="2600" dirty="0" err="1">
                <a:latin typeface="Times New Roman" pitchFamily="18" charset="0"/>
                <a:cs typeface="Times New Roman" pitchFamily="18" charset="0"/>
              </a:rPr>
              <a:t>потешек</a:t>
            </a:r>
            <a:r>
              <a:rPr lang="ru-RU" sz="2600" dirty="0">
                <a:latin typeface="Times New Roman" pitchFamily="18" charset="0"/>
                <a:cs typeface="Times New Roman" pitchFamily="18" charset="0"/>
              </a:rPr>
              <a:t> уточнение артикуляции согласных раннего и среднего онтогенеза (прямые слоги: </a:t>
            </a:r>
            <a:r>
              <a:rPr lang="ru-RU" sz="2600" i="1" dirty="0">
                <a:latin typeface="Times New Roman" pitchFamily="18" charset="0"/>
                <a:cs typeface="Times New Roman" pitchFamily="18" charset="0"/>
              </a:rPr>
              <a:t>га-га-га, ко-ко-ко</a:t>
            </a:r>
            <a:r>
              <a:rPr lang="ru-RU" sz="2600" dirty="0">
                <a:latin typeface="Times New Roman" pitchFamily="18" charset="0"/>
                <a:cs typeface="Times New Roman" pitchFamily="18" charset="0"/>
              </a:rPr>
              <a:t>). </a:t>
            </a:r>
          </a:p>
          <a:p>
            <a:pPr marL="285750" indent="-285750">
              <a:buFont typeface="Wingdings" pitchFamily="2" charset="2"/>
              <a:buChar char="q"/>
            </a:pPr>
            <a:r>
              <a:rPr lang="ru-RU" sz="2600" dirty="0">
                <a:latin typeface="Times New Roman" pitchFamily="18" charset="0"/>
                <a:cs typeface="Times New Roman" pitchFamily="18" charset="0"/>
              </a:rPr>
              <a:t>Игры и упражнения на уточнение и закрепление естественного звучания голоса ребенка, развитие силы голоса и устойчивости звучания (</a:t>
            </a:r>
            <a:r>
              <a:rPr lang="ru-RU" sz="2600" dirty="0" err="1">
                <a:latin typeface="Times New Roman" pitchFamily="18" charset="0"/>
                <a:cs typeface="Times New Roman" pitchFamily="18" charset="0"/>
              </a:rPr>
              <a:t>пропевание</a:t>
            </a:r>
            <a:r>
              <a:rPr lang="ru-RU" sz="2600" dirty="0">
                <a:latin typeface="Times New Roman" pitchFamily="18" charset="0"/>
                <a:cs typeface="Times New Roman" pitchFamily="18" charset="0"/>
              </a:rPr>
              <a:t> гласных).</a:t>
            </a:r>
          </a:p>
          <a:p>
            <a:pPr marL="285750" indent="-285750" fontAlgn="base" hangingPunct="0">
              <a:buFont typeface="Wingdings" pitchFamily="2" charset="2"/>
              <a:buChar char="q"/>
            </a:pPr>
            <a:r>
              <a:rPr lang="ru-RU" sz="2600" dirty="0">
                <a:latin typeface="Times New Roman" pitchFamily="18" charset="0"/>
                <a:cs typeface="Times New Roman" pitchFamily="18" charset="0"/>
              </a:rPr>
              <a:t>Развитие эмоционального общения детей, общения на основе понимания речи и собственно речевого общения. Игры и упражнения на совершенствование умения детей выполнять произвольные движения руками, ногами, головой, глазами, языком, пальцами и кистями рук по подражанию и по словесной инструкции (отдельные, попеременные и последовательные движения). </a:t>
            </a:r>
          </a:p>
        </p:txBody>
      </p:sp>
    </p:spTree>
    <p:extLst>
      <p:ext uri="{BB962C8B-B14F-4D97-AF65-F5344CB8AC3E}">
        <p14:creationId xmlns:p14="http://schemas.microsoft.com/office/powerpoint/2010/main" val="293540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marL="457200" indent="-457200" fontAlgn="base" hangingPunct="0">
              <a:buFont typeface="Wingdings" pitchFamily="2" charset="2"/>
              <a:buChar char="q"/>
            </a:pPr>
            <a:r>
              <a:rPr lang="ru-RU" sz="2600" dirty="0"/>
              <a:t>Организация опыта совместного выполнения театрализованных действий с использованием знакомых игрушек для игр (куклы бибабо, образные объемные игрушки, пальчиковый театр) с целью развития у детей двигательной подражательности.</a:t>
            </a:r>
          </a:p>
          <a:p>
            <a:pPr marL="457200" indent="-457200" fontAlgn="base" hangingPunct="0">
              <a:buFont typeface="Wingdings" pitchFamily="2" charset="2"/>
              <a:buChar char="q"/>
            </a:pPr>
            <a:r>
              <a:rPr lang="ru-RU" sz="2600" dirty="0"/>
              <a:t>Игры-этюды на изменение движений в соответствии с образом на основе подражания: положения рук, ног, туловища, выражения лица и т.д..</a:t>
            </a:r>
          </a:p>
          <a:p>
            <a:pPr marL="457200" indent="-457200" fontAlgn="base" hangingPunct="0">
              <a:buFont typeface="Wingdings" pitchFamily="2" charset="2"/>
              <a:buChar char="q"/>
            </a:pPr>
            <a:r>
              <a:rPr lang="ru-RU" sz="2600" dirty="0"/>
              <a:t>Обучающие игры, формирующие умения детей действовать с воображаемыми предметами: «понарошку» расчесываться, умываться, вытирать полотенцем руки.</a:t>
            </a:r>
          </a:p>
          <a:p>
            <a:pPr marL="457200" indent="-457200" fontAlgn="base" hangingPunct="0">
              <a:buFont typeface="Wingdings" pitchFamily="2" charset="2"/>
              <a:buChar char="q"/>
            </a:pPr>
            <a:r>
              <a:rPr lang="ru-RU" sz="2600" dirty="0"/>
              <a:t>Простые по содержанию режиссерские игры и игры-драматизации для ознакомления детей с выполнением игровых действий с изображениями предметов и предметами-заместителями, имеющими внешнее сходство с заменяемыми объектами</a:t>
            </a:r>
            <a:r>
              <a:rPr lang="ru-RU" sz="2600" dirty="0" smtClean="0"/>
              <a:t>.</a:t>
            </a:r>
            <a:endParaRPr lang="ru-RU" sz="2600" dirty="0"/>
          </a:p>
        </p:txBody>
      </p:sp>
    </p:spTree>
    <p:extLst>
      <p:ext uri="{BB962C8B-B14F-4D97-AF65-F5344CB8AC3E}">
        <p14:creationId xmlns:p14="http://schemas.microsoft.com/office/powerpoint/2010/main" val="1805599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144000" cy="5693866"/>
          </a:xfrm>
          <a:prstGeom prst="rect">
            <a:avLst/>
          </a:prstGeom>
        </p:spPr>
        <p:txBody>
          <a:bodyPr wrap="square">
            <a:spAutoFit/>
          </a:bodyPr>
          <a:lstStyle/>
          <a:p>
            <a:pPr marL="342900" indent="-342900" fontAlgn="base" hangingPunct="0">
              <a:buFont typeface="Wingdings" pitchFamily="2" charset="2"/>
              <a:buChar char="q"/>
            </a:pPr>
            <a:r>
              <a:rPr lang="ru-RU" sz="2600" dirty="0">
                <a:latin typeface="Times New Roman" pitchFamily="18" charset="0"/>
                <a:cs typeface="Times New Roman" pitchFamily="18" charset="0"/>
              </a:rPr>
              <a:t>Игры на развитие имитационных движений (животные — кошка, собака, заяц; птицы — цыпленок, курица, воробей; растения — цветок, дерево; насекомые — бабочка; солнце, транспортные средства — поезд, автомобиль и др.).</a:t>
            </a:r>
          </a:p>
          <a:p>
            <a:pPr marL="342900" indent="-342900" fontAlgn="base" hangingPunct="0">
              <a:buFont typeface="Wingdings" pitchFamily="2" charset="2"/>
              <a:buChar char="q"/>
            </a:pPr>
            <a:r>
              <a:rPr lang="ru-RU" sz="2600" dirty="0">
                <a:latin typeface="Times New Roman" pitchFamily="18" charset="0"/>
                <a:cs typeface="Times New Roman" pitchFamily="18" charset="0"/>
              </a:rPr>
              <a:t>Игры на звукоподражания эмоциональному состоянию персонажа (птичка сердится, радуется).</a:t>
            </a:r>
          </a:p>
          <a:p>
            <a:pPr marL="342900" indent="-342900" fontAlgn="base" hangingPunct="0">
              <a:buFont typeface="Wingdings" pitchFamily="2" charset="2"/>
              <a:buChar char="q"/>
            </a:pPr>
            <a:r>
              <a:rPr lang="ru-RU" sz="2600" dirty="0">
                <a:latin typeface="Times New Roman" pitchFamily="18" charset="0"/>
                <a:cs typeface="Times New Roman" pitchFamily="18" charset="0"/>
              </a:rPr>
              <a:t>Подготовительные к театрализованным играм действия на подбор и называние игрушек, которые соответствуют тексту </a:t>
            </a:r>
            <a:r>
              <a:rPr lang="ru-RU" sz="2600" dirty="0" err="1">
                <a:latin typeface="Times New Roman" pitchFamily="18" charset="0"/>
                <a:cs typeface="Times New Roman" pitchFamily="18" charset="0"/>
              </a:rPr>
              <a:t>потешки</a:t>
            </a:r>
            <a:r>
              <a:rPr lang="ru-RU" sz="2600" dirty="0">
                <a:latin typeface="Times New Roman" pitchFamily="18" charset="0"/>
                <a:cs typeface="Times New Roman" pitchFamily="18" charset="0"/>
              </a:rPr>
              <a:t>, песенки, стихотворения, сказки с использованием невербальных и вербальных средств общения.</a:t>
            </a:r>
          </a:p>
          <a:p>
            <a:pPr marL="342900" indent="-342900" fontAlgn="base" hangingPunct="0">
              <a:buFont typeface="Wingdings" pitchFamily="2" charset="2"/>
              <a:buChar char="q"/>
            </a:pPr>
            <a:r>
              <a:rPr lang="ru-RU" sz="2600" dirty="0">
                <a:latin typeface="Times New Roman" pitchFamily="18" charset="0"/>
                <a:cs typeface="Times New Roman" pitchFamily="18" charset="0"/>
              </a:rPr>
              <a:t>Театрализованные игры, в ходе которых дети учатся брать на себя роль (кошки, собаки, курочки), переименовывать себя в соответствии с ней («Я — сердитый петушок», «Я — веселый петушок» и др.).</a:t>
            </a:r>
          </a:p>
        </p:txBody>
      </p:sp>
    </p:spTree>
    <p:extLst>
      <p:ext uri="{BB962C8B-B14F-4D97-AF65-F5344CB8AC3E}">
        <p14:creationId xmlns:p14="http://schemas.microsoft.com/office/powerpoint/2010/main" val="50027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7346"/>
            <a:ext cx="8712968" cy="6894195"/>
          </a:xfrm>
          <a:prstGeom prst="rect">
            <a:avLst/>
          </a:prstGeom>
        </p:spPr>
        <p:txBody>
          <a:bodyPr wrap="square">
            <a:spAutoFit/>
          </a:bodyPr>
          <a:lstStyle/>
          <a:p>
            <a:pPr marL="457200" indent="-457200">
              <a:buFont typeface="Wingdings" pitchFamily="2" charset="2"/>
              <a:buChar char="q"/>
            </a:pPr>
            <a:r>
              <a:rPr lang="ru-RU" sz="2600" dirty="0">
                <a:latin typeface="Times New Roman" pitchFamily="18" charset="0"/>
                <a:cs typeface="Times New Roman" pitchFamily="18" charset="0"/>
              </a:rPr>
              <a:t>Организация игровых и практических ситуаций, в ходе которых дети должны заканчивать фразу, договаривать за взрослым слова и словосочетания в </a:t>
            </a:r>
            <a:r>
              <a:rPr lang="ru-RU" sz="2600" dirty="0" err="1">
                <a:latin typeface="Times New Roman" pitchFamily="18" charset="0"/>
                <a:cs typeface="Times New Roman" pitchFamily="18" charset="0"/>
              </a:rPr>
              <a:t>потешках</a:t>
            </a:r>
            <a:r>
              <a:rPr lang="ru-RU" sz="2600" dirty="0">
                <a:latin typeface="Times New Roman" pitchFamily="18" charset="0"/>
                <a:cs typeface="Times New Roman" pitchFamily="18" charset="0"/>
              </a:rPr>
              <a:t>, упражнениях, стишках, знакомых сказках.</a:t>
            </a:r>
          </a:p>
          <a:p>
            <a:pPr marL="457200" indent="-457200">
              <a:buFont typeface="Wingdings" pitchFamily="2" charset="2"/>
              <a:buChar char="q"/>
            </a:pPr>
            <a:r>
              <a:rPr lang="ru-RU" sz="2600" dirty="0">
                <a:latin typeface="Times New Roman" pitchFamily="18" charset="0"/>
                <a:cs typeface="Times New Roman" pitchFamily="18" charset="0"/>
              </a:rPr>
              <a:t>Создание педагогических образовательных (бытовых и игровых) ситуаций, в которых детям необходимо обращаться с просьбой, с вопросом, с предложением о сотрудничестве, выслушивать вопрос и отвечать на него, выслушивать словесное поручение.</a:t>
            </a:r>
          </a:p>
          <a:p>
            <a:pPr marL="457200" indent="-457200" fontAlgn="base" hangingPunct="0">
              <a:buFont typeface="Wingdings" pitchFamily="2" charset="2"/>
              <a:buChar char="q"/>
            </a:pPr>
            <a:r>
              <a:rPr lang="ru-RU" sz="2600" dirty="0">
                <a:latin typeface="Times New Roman" pitchFamily="18" charset="0"/>
                <a:cs typeface="Times New Roman" pitchFamily="18" charset="0"/>
              </a:rPr>
              <a:t>Развитие пассивного и активного словаря.</a:t>
            </a:r>
            <a:r>
              <a:rPr lang="ru-RU" sz="2600" b="1" dirty="0">
                <a:latin typeface="Times New Roman" pitchFamily="18" charset="0"/>
                <a:cs typeface="Times New Roman" pitchFamily="18" charset="0"/>
              </a:rPr>
              <a:t> </a:t>
            </a:r>
            <a:r>
              <a:rPr lang="ru-RU" sz="2600" dirty="0">
                <a:latin typeface="Times New Roman" pitchFamily="18" charset="0"/>
                <a:cs typeface="Times New Roman" pitchFamily="18" charset="0"/>
              </a:rPr>
              <a:t>Организация предметно-практической и предметно-игровой деятельности с целью создания реального контекста значения слов (имена существительные, глаголы), их соотнесения с конкретной ситуацией, предметами и объектами окружающего мира, их признаками и назначением, а также положительного эмоционального фона овладения детьми лексикой. </a:t>
            </a:r>
          </a:p>
        </p:txBody>
      </p:sp>
    </p:spTree>
    <p:extLst>
      <p:ext uri="{BB962C8B-B14F-4D97-AF65-F5344CB8AC3E}">
        <p14:creationId xmlns:p14="http://schemas.microsoft.com/office/powerpoint/2010/main" val="297564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8152"/>
            <a:ext cx="9144000" cy="6924973"/>
          </a:xfrm>
          <a:prstGeom prst="rect">
            <a:avLst/>
          </a:prstGeom>
        </p:spPr>
        <p:txBody>
          <a:bodyPr wrap="square">
            <a:spAutoFit/>
          </a:bodyPr>
          <a:lstStyle/>
          <a:p>
            <a:endParaRPr lang="ru-RU" dirty="0" smtClean="0"/>
          </a:p>
          <a:p>
            <a:endParaRPr lang="ru-RU" dirty="0"/>
          </a:p>
          <a:p>
            <a:pPr marL="342900" indent="-342900">
              <a:buFont typeface="Wingdings" pitchFamily="2" charset="2"/>
              <a:buChar char="q"/>
            </a:pPr>
            <a:r>
              <a:rPr lang="ru-RU" sz="2400" dirty="0" smtClean="0">
                <a:latin typeface="Times New Roman" pitchFamily="18" charset="0"/>
                <a:cs typeface="Times New Roman" pitchFamily="18" charset="0"/>
              </a:rPr>
              <a:t>Побуждение </a:t>
            </a:r>
            <a:r>
              <a:rPr lang="ru-RU" sz="2400" dirty="0">
                <a:latin typeface="Times New Roman" pitchFamily="18" charset="0"/>
                <a:cs typeface="Times New Roman" pitchFamily="18" charset="0"/>
              </a:rPr>
              <a:t>детей к употреблению слов в речи с учетом их возможностей, без предъявления специальных требований к реализации слоговой структуры и </a:t>
            </a:r>
            <a:r>
              <a:rPr lang="ru-RU" sz="2400" dirty="0" err="1">
                <a:latin typeface="Times New Roman" pitchFamily="18" charset="0"/>
                <a:cs typeface="Times New Roman" pitchFamily="18" charset="0"/>
              </a:rPr>
              <a:t>звуконаполняемости</a:t>
            </a:r>
            <a:r>
              <a:rPr lang="ru-RU" sz="2400" dirty="0">
                <a:latin typeface="Times New Roman" pitchFamily="18" charset="0"/>
                <a:cs typeface="Times New Roman" pitchFamily="18" charset="0"/>
              </a:rPr>
              <a:t> слов. </a:t>
            </a:r>
          </a:p>
          <a:p>
            <a:pPr marL="342900" indent="-342900">
              <a:buFont typeface="Wingdings" pitchFamily="2" charset="2"/>
              <a:buChar char="q"/>
            </a:pPr>
            <a:r>
              <a:rPr lang="ru-RU" sz="2400" dirty="0">
                <a:latin typeface="Times New Roman" pitchFamily="18" charset="0"/>
                <a:cs typeface="Times New Roman" pitchFamily="18" charset="0"/>
              </a:rPr>
              <a:t>Практические и игровые упражнения на формирование у детей умения по словесной просьбе взрослого находить предметы по названию, цвету, размеру, а затем (по возможности) называть их: существительные (в соответствии с лексической тематикой); глаголы (в соответствии с лексической тематикой); прилагательные (исходя из объема словаря по различным образовательным областям); местоимения (</a:t>
            </a:r>
            <a:r>
              <a:rPr lang="ru-RU" sz="2400" i="1" dirty="0">
                <a:latin typeface="Times New Roman" pitchFamily="18" charset="0"/>
                <a:cs typeface="Times New Roman" pitchFamily="18" charset="0"/>
              </a:rPr>
              <a:t>я, ты, он, мой</a:t>
            </a:r>
            <a:r>
              <a:rPr lang="ru-RU" sz="2400" dirty="0">
                <a:latin typeface="Times New Roman" pitchFamily="18" charset="0"/>
                <a:cs typeface="Times New Roman" pitchFamily="18" charset="0"/>
              </a:rPr>
              <a:t>); наречия:  (</a:t>
            </a:r>
            <a:r>
              <a:rPr lang="ru-RU" sz="2400" i="1" dirty="0">
                <a:latin typeface="Times New Roman" pitchFamily="18" charset="0"/>
                <a:cs typeface="Times New Roman" pitchFamily="18" charset="0"/>
              </a:rPr>
              <a:t>много, мало, там</a:t>
            </a:r>
            <a:r>
              <a:rPr lang="ru-RU" sz="2400" dirty="0">
                <a:latin typeface="Times New Roman" pitchFamily="18" charset="0"/>
                <a:cs typeface="Times New Roman" pitchFamily="18" charset="0"/>
              </a:rPr>
              <a:t>); количественные числительные (один); предлоги </a:t>
            </a:r>
            <a:r>
              <a:rPr lang="ru-RU" sz="2400" i="1" dirty="0">
                <a:latin typeface="Times New Roman" pitchFamily="18" charset="0"/>
                <a:cs typeface="Times New Roman" pitchFamily="18" charset="0"/>
              </a:rPr>
              <a:t>(на)</a:t>
            </a:r>
            <a:r>
              <a:rPr lang="ru-RU" sz="2400" dirty="0">
                <a:latin typeface="Times New Roman" pitchFamily="18" charset="0"/>
                <a:cs typeface="Times New Roman" pitchFamily="18" charset="0"/>
              </a:rPr>
              <a:t>.  </a:t>
            </a:r>
          </a:p>
          <a:p>
            <a:pPr marL="342900" indent="-342900">
              <a:buFont typeface="Wingdings" pitchFamily="2" charset="2"/>
              <a:buChar char="q"/>
            </a:pPr>
            <a:r>
              <a:rPr lang="ru-RU" sz="2400" dirty="0">
                <a:latin typeface="Times New Roman" pitchFamily="18" charset="0"/>
                <a:cs typeface="Times New Roman" pitchFamily="18" charset="0"/>
              </a:rPr>
              <a:t>Совместные с детьми игры и упражнения (по образцу и самостоятельно) на развитие навыков использования детьми грамматических форм с опорой на практические действия с реальными предметами (конструктивные, изобразительные, предметно-игровые) и картинки (предметные и сюжетные) и т. д.</a:t>
            </a:r>
          </a:p>
        </p:txBody>
      </p:sp>
    </p:spTree>
    <p:extLst>
      <p:ext uri="{BB962C8B-B14F-4D97-AF65-F5344CB8AC3E}">
        <p14:creationId xmlns:p14="http://schemas.microsoft.com/office/powerpoint/2010/main" val="396889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3539430"/>
          </a:xfrm>
          <a:prstGeom prst="rect">
            <a:avLst/>
          </a:prstGeom>
        </p:spPr>
        <p:txBody>
          <a:bodyPr wrap="square">
            <a:spAutoFit/>
          </a:bodyPr>
          <a:lstStyle/>
          <a:p>
            <a:pPr marL="457200" indent="-457200">
              <a:buFont typeface="Wingdings" pitchFamily="2" charset="2"/>
              <a:buChar char="q"/>
            </a:pPr>
            <a:r>
              <a:rPr lang="ru-RU" sz="2800" dirty="0">
                <a:latin typeface="Times New Roman" pitchFamily="18" charset="0"/>
                <a:cs typeface="Times New Roman" pitchFamily="18" charset="0"/>
              </a:rPr>
              <a:t>Игры и ситуации, в ходе которых детям предлагается вместе со взрослым составить и использовать в речи </a:t>
            </a:r>
            <a:r>
              <a:rPr lang="x-none" sz="2800">
                <a:latin typeface="Times New Roman" pitchFamily="18" charset="0"/>
                <a:cs typeface="Times New Roman" pitchFamily="18" charset="0"/>
              </a:rPr>
              <a:t>двухс</a:t>
            </a:r>
            <a:r>
              <a:rPr lang="ru-RU" sz="2800" dirty="0" err="1">
                <a:latin typeface="Times New Roman" pitchFamily="18" charset="0"/>
                <a:cs typeface="Times New Roman" pitchFamily="18" charset="0"/>
              </a:rPr>
              <a:t>ловное</a:t>
            </a:r>
            <a:r>
              <a:rPr lang="x-none" sz="2800">
                <a:latin typeface="Times New Roman" pitchFamily="18" charset="0"/>
                <a:cs typeface="Times New Roman" pitchFamily="18" charset="0"/>
              </a:rPr>
              <a:t> предложение: обращение + глагол в повелит</a:t>
            </a:r>
            <a:r>
              <a:rPr lang="ru-RU" sz="2800" dirty="0" err="1">
                <a:latin typeface="Times New Roman" pitchFamily="18" charset="0"/>
                <a:cs typeface="Times New Roman" pitchFamily="18" charset="0"/>
              </a:rPr>
              <a:t>ельном</a:t>
            </a:r>
            <a:r>
              <a:rPr lang="x-none" sz="2800">
                <a:latin typeface="Times New Roman" pitchFamily="18" charset="0"/>
                <a:cs typeface="Times New Roman" pitchFamily="18" charset="0"/>
              </a:rPr>
              <a:t> накл</a:t>
            </a:r>
            <a:r>
              <a:rPr lang="ru-RU" sz="2800" dirty="0" err="1">
                <a:latin typeface="Times New Roman" pitchFamily="18" charset="0"/>
                <a:cs typeface="Times New Roman" pitchFamily="18" charset="0"/>
              </a:rPr>
              <a:t>онении</a:t>
            </a:r>
            <a:r>
              <a:rPr lang="x-none" sz="2800">
                <a:latin typeface="Times New Roman" pitchFamily="18" charset="0"/>
                <a:cs typeface="Times New Roman" pitchFamily="18" charset="0"/>
              </a:rPr>
              <a:t> (</a:t>
            </a:r>
            <a:r>
              <a:rPr lang="ru-RU" sz="2800" i="1" dirty="0">
                <a:latin typeface="Times New Roman" pitchFamily="18" charset="0"/>
                <a:cs typeface="Times New Roman" pitchFamily="18" charset="0"/>
              </a:rPr>
              <a:t>Тетя,</a:t>
            </a:r>
            <a:r>
              <a:rPr lang="x-none" sz="2800" i="1">
                <a:latin typeface="Times New Roman" pitchFamily="18" charset="0"/>
                <a:cs typeface="Times New Roman" pitchFamily="18" charset="0"/>
              </a:rPr>
              <a:t> дай</a:t>
            </a:r>
            <a:r>
              <a:rPr lang="x-none" sz="2800">
                <a:latin typeface="Times New Roman" pitchFamily="18" charset="0"/>
                <a:cs typeface="Times New Roman" pitchFamily="18" charset="0"/>
              </a:rPr>
              <a:t>); двухсловные предложения со словами: </a:t>
            </a:r>
            <a:r>
              <a:rPr lang="x-none" sz="2800" i="1">
                <a:latin typeface="Times New Roman" pitchFamily="18" charset="0"/>
                <a:cs typeface="Times New Roman" pitchFamily="18" charset="0"/>
              </a:rPr>
              <a:t>дай, на, это</a:t>
            </a:r>
            <a:r>
              <a:rPr lang="x-none" sz="2800">
                <a:latin typeface="Times New Roman" pitchFamily="18" charset="0"/>
                <a:cs typeface="Times New Roman" pitchFamily="18" charset="0"/>
              </a:rPr>
              <a:t> (</a:t>
            </a:r>
            <a:r>
              <a:rPr lang="x-none" sz="2800" i="1">
                <a:latin typeface="Times New Roman" pitchFamily="18" charset="0"/>
                <a:cs typeface="Times New Roman" pitchFamily="18" charset="0"/>
              </a:rPr>
              <a:t>Дай </a:t>
            </a:r>
            <a:r>
              <a:rPr lang="ru-RU" sz="2800" i="1" dirty="0">
                <a:latin typeface="Times New Roman" pitchFamily="18" charset="0"/>
                <a:cs typeface="Times New Roman" pitchFamily="18" charset="0"/>
              </a:rPr>
              <a:t>киску</a:t>
            </a:r>
            <a:r>
              <a:rPr lang="x-none" sz="2800">
                <a:latin typeface="Times New Roman" pitchFamily="18" charset="0"/>
                <a:cs typeface="Times New Roman" pitchFamily="18" charset="0"/>
              </a:rPr>
              <a:t>); двух</a:t>
            </a:r>
            <a:r>
              <a:rPr lang="ru-RU" sz="2800" dirty="0">
                <a:latin typeface="Times New Roman" pitchFamily="18" charset="0"/>
                <a:cs typeface="Times New Roman" pitchFamily="18" charset="0"/>
              </a:rPr>
              <a:t>словное</a:t>
            </a:r>
            <a:r>
              <a:rPr lang="x-none" sz="2800">
                <a:latin typeface="Times New Roman" pitchFamily="18" charset="0"/>
                <a:cs typeface="Times New Roman" pitchFamily="18" charset="0"/>
              </a:rPr>
              <a:t> простое предложени</a:t>
            </a:r>
            <a:r>
              <a:rPr lang="ru-RU" sz="2800" dirty="0">
                <a:latin typeface="Times New Roman" pitchFamily="18" charset="0"/>
                <a:cs typeface="Times New Roman" pitchFamily="18" charset="0"/>
              </a:rPr>
              <a:t>е (</a:t>
            </a:r>
            <a:r>
              <a:rPr lang="x-none" sz="2800">
                <a:latin typeface="Times New Roman" pitchFamily="18" charset="0"/>
                <a:cs typeface="Times New Roman" pitchFamily="18" charset="0"/>
              </a:rPr>
              <a:t>подлежащее + сказуемое с обобщенным значением «кто-то что-то делает»</a:t>
            </a:r>
            <a:r>
              <a:rPr lang="ru-RU" sz="2800" dirty="0">
                <a:latin typeface="Times New Roman" pitchFamily="18" charset="0"/>
                <a:cs typeface="Times New Roman" pitchFamily="18" charset="0"/>
              </a:rPr>
              <a:t>: </a:t>
            </a:r>
            <a:r>
              <a:rPr lang="x-none" sz="2800" i="1">
                <a:latin typeface="Times New Roman" pitchFamily="18" charset="0"/>
                <a:cs typeface="Times New Roman" pitchFamily="18" charset="0"/>
              </a:rPr>
              <a:t>Мальчик сидит. Дети бегут</a:t>
            </a:r>
            <a:r>
              <a:rPr lang="x-none" sz="280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959711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8152"/>
            <a:ext cx="9144000" cy="7109639"/>
          </a:xfrm>
          <a:prstGeom prst="rect">
            <a:avLst/>
          </a:prstGeom>
        </p:spPr>
        <p:txBody>
          <a:bodyPr wrap="square">
            <a:spAutoFit/>
          </a:bodyPr>
          <a:lstStyle/>
          <a:p>
            <a:endParaRPr lang="ru-RU" sz="2400" dirty="0" smtClean="0"/>
          </a:p>
          <a:p>
            <a:r>
              <a:rPr lang="ru-RU" sz="2400" dirty="0"/>
              <a:t> </a:t>
            </a:r>
            <a:r>
              <a:rPr lang="ru-RU" sz="2400" dirty="0" smtClean="0"/>
              <a:t>      Содержание </a:t>
            </a:r>
            <a:r>
              <a:rPr lang="ru-RU" sz="2400" dirty="0"/>
              <a:t>работы </a:t>
            </a:r>
            <a:r>
              <a:rPr lang="ru-RU" sz="2400" b="1" dirty="0">
                <a:solidFill>
                  <a:srgbClr val="FF0000"/>
                </a:solidFill>
              </a:rPr>
              <a:t>на втором этапе </a:t>
            </a:r>
            <a:r>
              <a:rPr lang="ru-RU" sz="2400" dirty="0"/>
              <a:t>направлено на дальнейшее обучение детей способам и средствам взаимодействия с окружающими людьми, активизацию свободного общения со взрослыми и сверстниками, на развитие лексического и грамматического строя речи, произношения, диалогической и монологической форм связной устной речи в различных формах и видах детской деятельности, на ознакомление детей с нормами речи. </a:t>
            </a:r>
          </a:p>
          <a:p>
            <a:r>
              <a:rPr lang="ru-RU" sz="2400" dirty="0" smtClean="0"/>
              <a:t>        </a:t>
            </a:r>
            <a:r>
              <a:rPr lang="x-none" sz="2400" smtClean="0"/>
              <a:t>Развитие </a:t>
            </a:r>
            <a:r>
              <a:rPr lang="x-none" sz="2400"/>
              <a:t>речи детей с интеллектуальной недостаточностью предполагает отработку навыков речевого общения, формирование лексико-грамматического строя речи, обучение детей рассказыванию о предметах и игрушках, по сюжетным картинкам знакомого детям из практической и игровой деятельности содержания. Значительное внимание уделяется ознакомлению детей с литературными произведениями (сказками, стихотворениями, короткими рассказами). С произведениями художественной литературы дети активно знакомятся и в ходе театрализованных игр. </a:t>
            </a:r>
            <a:endParaRPr lang="ru-RU" sz="2400" dirty="0"/>
          </a:p>
        </p:txBody>
      </p:sp>
    </p:spTree>
    <p:extLst>
      <p:ext uri="{BB962C8B-B14F-4D97-AF65-F5344CB8AC3E}">
        <p14:creationId xmlns:p14="http://schemas.microsoft.com/office/powerpoint/2010/main" val="1493250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5846"/>
            <a:ext cx="8892480" cy="5170646"/>
          </a:xfrm>
          <a:prstGeom prst="rect">
            <a:avLst/>
          </a:prstGeom>
        </p:spPr>
        <p:txBody>
          <a:bodyPr wrap="square">
            <a:spAutoFit/>
          </a:bodyPr>
          <a:lstStyle/>
          <a:p>
            <a:r>
              <a:rPr lang="ru-RU" sz="2400" dirty="0" smtClean="0">
                <a:latin typeface="Times New Roman" pitchFamily="18" charset="0"/>
                <a:cs typeface="Times New Roman" pitchFamily="18" charset="0"/>
              </a:rPr>
              <a:t>       </a:t>
            </a:r>
            <a:r>
              <a:rPr lang="x-none" sz="2400" smtClean="0">
                <a:latin typeface="Times New Roman" pitchFamily="18" charset="0"/>
                <a:cs typeface="Times New Roman" pitchFamily="18" charset="0"/>
              </a:rPr>
              <a:t>Развитие </a:t>
            </a:r>
            <a:r>
              <a:rPr lang="x-none" sz="2400">
                <a:latin typeface="Times New Roman" pitchFamily="18" charset="0"/>
                <a:cs typeface="Times New Roman" pitchFamily="18" charset="0"/>
              </a:rPr>
              <a:t>и обогащение речи детей осуществляется не только во время специально организованных занятий, но и в процессе игровой, изобразительной и конструктивной деятельности, воспитания навыков самообслуживания, культурно-гигиенических навыков, ручного и хозяйственно-бытового труда, труда в природе, в процессе формирования представлений о себе и об окружающем мире, элементарных математических представлений, в живом и естественном общении взрослых и детей во всех ситуациях жизни в дошкольном учреждении. </a:t>
            </a:r>
            <a:endParaRPr lang="ru-RU" sz="2400" dirty="0">
              <a:latin typeface="Times New Roman" pitchFamily="18" charset="0"/>
              <a:cs typeface="Times New Roman" pitchFamily="18" charset="0"/>
            </a:endParaRPr>
          </a:p>
          <a:p>
            <a:r>
              <a:rPr lang="ru-RU" sz="2400" dirty="0" smtClean="0">
                <a:latin typeface="Times New Roman" pitchFamily="18" charset="0"/>
                <a:cs typeface="Times New Roman" pitchFamily="18" charset="0"/>
              </a:rPr>
              <a:t>        На </a:t>
            </a:r>
            <a:r>
              <a:rPr lang="ru-RU" sz="2400" dirty="0">
                <a:latin typeface="Times New Roman" pitchFamily="18" charset="0"/>
                <a:cs typeface="Times New Roman" pitchFamily="18" charset="0"/>
              </a:rPr>
              <a:t>занятиях по развитию речи накопленный детьми лексический материал систематизируется и актуализируется. Все занятия строятся по принципу речевого общения, что создает основу для более эффективного овладения языком.</a:t>
            </a:r>
          </a:p>
          <a:p>
            <a:r>
              <a:rPr lang="ru-RU" dirty="0"/>
              <a:t> </a:t>
            </a:r>
          </a:p>
        </p:txBody>
      </p:sp>
    </p:spTree>
    <p:extLst>
      <p:ext uri="{BB962C8B-B14F-4D97-AF65-F5344CB8AC3E}">
        <p14:creationId xmlns:p14="http://schemas.microsoft.com/office/powerpoint/2010/main" val="2531050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212" y="85261"/>
            <a:ext cx="8939276" cy="6001643"/>
          </a:xfrm>
          <a:prstGeom prst="rect">
            <a:avLst/>
          </a:prstGeom>
        </p:spPr>
        <p:txBody>
          <a:bodyPr wrap="square">
            <a:spAutoFit/>
          </a:bodyPr>
          <a:lstStyle/>
          <a:p>
            <a:pPr fontAlgn="base" hangingPunct="0"/>
            <a:r>
              <a:rPr lang="ru-RU" sz="2400" dirty="0">
                <a:solidFill>
                  <a:srgbClr val="FF0000"/>
                </a:solidFill>
                <a:latin typeface="Times New Roman" pitchFamily="18" charset="0"/>
                <a:cs typeface="Times New Roman" pitchFamily="18" charset="0"/>
              </a:rPr>
              <a:t>Педагогический замысел:</a:t>
            </a:r>
          </a:p>
          <a:p>
            <a:pPr marL="342900" lvl="0" indent="-342900" fontAlgn="base" hangingPunct="0">
              <a:buFont typeface="Arial" pitchFamily="34" charset="0"/>
              <a:buChar char="•"/>
            </a:pPr>
            <a:r>
              <a:rPr lang="ru-RU" sz="2400" dirty="0">
                <a:latin typeface="Times New Roman" pitchFamily="18" charset="0"/>
                <a:cs typeface="Times New Roman" pitchFamily="18" charset="0"/>
              </a:rPr>
              <a:t>продолжать повышать речевую активность детей, развивать коммуникативную функцию их речи на занятиях, в играх, в бытовых ситуациях, стимулировать детей к общению со взрослыми и сверстниками;</a:t>
            </a:r>
          </a:p>
          <a:p>
            <a:pPr marL="342900" lvl="0" indent="-342900" hangingPunct="0">
              <a:buFont typeface="Arial" pitchFamily="34" charset="0"/>
              <a:buChar char="•"/>
            </a:pPr>
            <a:r>
              <a:rPr lang="ru-RU" sz="2400" dirty="0">
                <a:latin typeface="Times New Roman" pitchFamily="18" charset="0"/>
                <a:cs typeface="Times New Roman" pitchFamily="18" charset="0"/>
              </a:rPr>
              <a:t>продолжать развивать коммуникативную функцию речи детей, их потребность в общении, а также образ «Я» на основе представлений о собственных возможностях и умениях («У меня глаза — я умею смотреть», «Это мои руки — я умею…» и т. д</a:t>
            </a:r>
            <a:r>
              <a:rPr lang="ru-RU" sz="2400" dirty="0" smtClean="0">
                <a:latin typeface="Times New Roman" pitchFamily="18" charset="0"/>
                <a:cs typeface="Times New Roman" pitchFamily="18" charset="0"/>
              </a:rPr>
              <a:t>.);</a:t>
            </a:r>
          </a:p>
          <a:p>
            <a:pPr marL="342900" lvl="0" indent="-342900" fontAlgn="base" hangingPunct="0">
              <a:buFont typeface="Arial" pitchFamily="34" charset="0"/>
              <a:buChar char="•"/>
            </a:pPr>
            <a:r>
              <a:rPr lang="ru-RU" sz="2400" dirty="0">
                <a:latin typeface="Times New Roman" pitchFamily="18" charset="0"/>
                <a:cs typeface="Times New Roman" pitchFamily="18" charset="0"/>
              </a:rPr>
              <a:t>в ситуациях общения развивать мотивацию речи, воспитывая отношение к сверстнику как объекту взаимодействия, развивать субъектно-объектные отношения;</a:t>
            </a:r>
          </a:p>
          <a:p>
            <a:pPr marL="342900" lvl="0" indent="-342900" fontAlgn="base" hangingPunct="0">
              <a:buFont typeface="Arial" pitchFamily="34" charset="0"/>
              <a:buChar char="•"/>
            </a:pPr>
            <a:r>
              <a:rPr lang="ru-RU" sz="2400" dirty="0">
                <a:latin typeface="Times New Roman" pitchFamily="18" charset="0"/>
                <a:cs typeface="Times New Roman" pitchFamily="18" charset="0"/>
              </a:rPr>
              <a:t>закреплять умение детей задавать вопросы, строить простейшие сообщения и побуждения, развивать их фразовую речь;</a:t>
            </a:r>
          </a:p>
          <a:p>
            <a:pPr lvl="0" hangingPunct="0"/>
            <a:endParaRPr lang="ru-RU" sz="2400" dirty="0"/>
          </a:p>
        </p:txBody>
      </p:sp>
    </p:spTree>
    <p:extLst>
      <p:ext uri="{BB962C8B-B14F-4D97-AF65-F5344CB8AC3E}">
        <p14:creationId xmlns:p14="http://schemas.microsoft.com/office/powerpoint/2010/main" val="2492884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892480" cy="5940088"/>
          </a:xfrm>
          <a:prstGeom prst="rect">
            <a:avLst/>
          </a:prstGeom>
        </p:spPr>
        <p:txBody>
          <a:bodyPr wrap="square">
            <a:spAutoFit/>
          </a:bodyPr>
          <a:lstStyle/>
          <a:p>
            <a:r>
              <a:rPr lang="ru-RU" sz="2000" dirty="0"/>
              <a:t>Содержание коррекционной работы </a:t>
            </a:r>
            <a:r>
              <a:rPr lang="ru-RU" sz="2000" b="1" dirty="0">
                <a:solidFill>
                  <a:srgbClr val="FF0000"/>
                </a:solidFill>
              </a:rPr>
              <a:t>на первом этапе </a:t>
            </a:r>
            <a:r>
              <a:rPr lang="ru-RU" sz="2000" dirty="0"/>
              <a:t>обучения направлено на ознакомление детей с элементарными способами и средствами взаимодействия с окружающими людьми, развитие потребности во взаимодействии со взрослыми и сверстниками и в речевой активности, стимулирование развития лексической стороны речи, способности к подражанию речи, произносительной стороны речи, диалогической формы связной речи в различных формах и видах детской деятельности. </a:t>
            </a:r>
          </a:p>
          <a:p>
            <a:r>
              <a:rPr lang="ru-RU" sz="2000" dirty="0"/>
              <a:t>Развитие речи детей с интеллектуальной недостаточностью на первом этапе обучения осуществляется, прежде всего, в процессе игровой, изобразительной и конструктивной деятельности, воспитания навыков самообслуживания, культурно-гигиенических навыков, формирования представлений о себе и об окружающем мире, в живом и естественном общении взрослых с детьми во всех ситуациях жизни в дошкольном учреждении. По мере того как дети адаптируются в дошкольном учреждении, вступают в контакт со взрослыми и сверстниками, включаются в разные виды деятельности возможно проведение и собственно занятий по развитию речи. Эти занятия </a:t>
            </a:r>
            <a:r>
              <a:rPr lang="ru-RU" sz="2000" dirty="0" smtClean="0"/>
              <a:t>организуют </a:t>
            </a:r>
            <a:r>
              <a:rPr lang="ru-RU" sz="2000" dirty="0"/>
              <a:t>с группами детей в два-четыре человека и индивидуально. Работа по развитию и обогащению речи детей осуществляется не только во время специально организованных занятий, но и во все режимные моменты. </a:t>
            </a:r>
          </a:p>
        </p:txBody>
      </p:sp>
    </p:spTree>
    <p:extLst>
      <p:ext uri="{BB962C8B-B14F-4D97-AF65-F5344CB8AC3E}">
        <p14:creationId xmlns:p14="http://schemas.microsoft.com/office/powerpoint/2010/main" val="2446137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5262979"/>
          </a:xfrm>
          <a:prstGeom prst="rect">
            <a:avLst/>
          </a:prstGeom>
        </p:spPr>
        <p:txBody>
          <a:bodyPr wrap="square">
            <a:spAutoFit/>
          </a:bodyPr>
          <a:lstStyle/>
          <a:p>
            <a:pPr marL="285750" lvl="0" indent="-285750" fontAlgn="base" hangingPunct="0">
              <a:buFont typeface="Arial" pitchFamily="34" charset="0"/>
              <a:buChar char="•"/>
            </a:pPr>
            <a:r>
              <a:rPr lang="ru-RU" sz="2400" dirty="0">
                <a:latin typeface="Times New Roman" pitchFamily="18" charset="0"/>
                <a:cs typeface="Times New Roman" pitchFamily="18" charset="0"/>
              </a:rPr>
              <a:t>расширять номинативный и глагольный словарь детей, связанный с содержанием их эмоционального, бытового, предметного, игрового опыта;</a:t>
            </a:r>
          </a:p>
          <a:p>
            <a:pPr marL="285750" lvl="0" indent="-285750" fontAlgn="base" hangingPunct="0">
              <a:buFont typeface="Arial" pitchFamily="34" charset="0"/>
              <a:buChar char="•"/>
            </a:pPr>
            <a:r>
              <a:rPr lang="ru-RU" sz="2400" dirty="0">
                <a:latin typeface="Times New Roman" pitchFamily="18" charset="0"/>
                <a:cs typeface="Times New Roman" pitchFamily="18" charset="0"/>
              </a:rPr>
              <a:t>учить детей составлять простейший словесный отчет о выполненных действиях (начальный этап развития словесной регуляции действий);</a:t>
            </a:r>
          </a:p>
          <a:p>
            <a:pPr marL="285750" lvl="0" indent="-285750" fontAlgn="base" hangingPunct="0">
              <a:buFont typeface="Arial" pitchFamily="34" charset="0"/>
              <a:buChar char="•"/>
            </a:pPr>
            <a:r>
              <a:rPr lang="ru-RU" sz="2400" dirty="0">
                <a:latin typeface="Times New Roman" pitchFamily="18" charset="0"/>
                <a:cs typeface="Times New Roman" pitchFamily="18" charset="0"/>
              </a:rPr>
              <a:t>создавать ситуации, в которых дети могли бы использовать речевой материал, усвоенный ими на занятиях по развитию речи, в театрализованных играх и в повседневной жизни;</a:t>
            </a:r>
          </a:p>
          <a:p>
            <a:pPr marL="285750" lvl="0" indent="-285750" fontAlgn="base" hangingPunct="0">
              <a:buFont typeface="Arial" pitchFamily="34" charset="0"/>
              <a:buChar char="•"/>
            </a:pPr>
            <a:r>
              <a:rPr lang="ru-RU" sz="2400" dirty="0">
                <a:latin typeface="Times New Roman" pitchFamily="18" charset="0"/>
                <a:cs typeface="Times New Roman" pitchFamily="18" charset="0"/>
              </a:rPr>
              <a:t>продолжать привлекать внимание детей к различным эмоциональным состояниям человека, учить их подражать выражению лица взрослого (перед зеркалом и без него) и его действиям (жалеет — обнимает, гладит по голове; радуется — хлопает в ладоши и т. п.);</a:t>
            </a:r>
          </a:p>
        </p:txBody>
      </p:sp>
    </p:spTree>
    <p:extLst>
      <p:ext uri="{BB962C8B-B14F-4D97-AF65-F5344CB8AC3E}">
        <p14:creationId xmlns:p14="http://schemas.microsoft.com/office/powerpoint/2010/main" val="3768054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4893647"/>
          </a:xfrm>
          <a:prstGeom prst="rect">
            <a:avLst/>
          </a:prstGeom>
        </p:spPr>
        <p:txBody>
          <a:bodyPr wrap="square">
            <a:spAutoFit/>
          </a:bodyPr>
          <a:lstStyle/>
          <a:p>
            <a:pPr marL="342900" lvl="0" indent="-342900" hangingPunct="0">
              <a:buFont typeface="Arial" pitchFamily="34" charset="0"/>
              <a:buChar char="•"/>
            </a:pPr>
            <a:r>
              <a:rPr lang="ru-RU" sz="2400" dirty="0">
                <a:latin typeface="Times New Roman" pitchFamily="18" charset="0"/>
                <a:cs typeface="Times New Roman" pitchFamily="18" charset="0"/>
              </a:rPr>
              <a:t>развивать речевую активность детей, их интерес к окружающему миру (миру людей, животных, растений, минералов, к явлениям природы), стимулировать их желание наблюдать за изменениями, происходящими вокруг;</a:t>
            </a:r>
          </a:p>
          <a:p>
            <a:pPr marL="342900" lvl="0" indent="-342900" hangingPunct="0">
              <a:buFont typeface="Arial" pitchFamily="34" charset="0"/>
              <a:buChar char="•"/>
            </a:pPr>
            <a:r>
              <a:rPr lang="ru-RU" sz="2400" dirty="0">
                <a:latin typeface="Times New Roman" pitchFamily="18" charset="0"/>
                <a:cs typeface="Times New Roman" pitchFamily="18" charset="0"/>
              </a:rPr>
              <a:t>закреплять и уточнять представления детей о родственных отношениях в семье, о способах коммуникации с близкими людьми;</a:t>
            </a:r>
          </a:p>
          <a:p>
            <a:pPr marL="342900" lvl="0" indent="-342900" hangingPunct="0">
              <a:buFont typeface="Arial" pitchFamily="34" charset="0"/>
              <a:buChar char="•"/>
            </a:pPr>
            <a:r>
              <a:rPr lang="ru-RU" sz="2400" dirty="0">
                <a:latin typeface="Times New Roman" pitchFamily="18" charset="0"/>
                <a:cs typeface="Times New Roman" pitchFamily="18" charset="0"/>
              </a:rPr>
              <a:t>расширять предметный, предикативный и адъективный словарь детей, связанный с их эмоциональным, бытовым, предметным, игровым опытом;</a:t>
            </a:r>
          </a:p>
          <a:p>
            <a:pPr marL="342900" lvl="0" indent="-342900" hangingPunct="0">
              <a:buFont typeface="Arial" pitchFamily="34" charset="0"/>
              <a:buChar char="•"/>
            </a:pPr>
            <a:r>
              <a:rPr lang="ru-RU" sz="2400" dirty="0">
                <a:latin typeface="Times New Roman" pitchFamily="18" charset="0"/>
                <a:cs typeface="Times New Roman" pitchFamily="18" charset="0"/>
              </a:rPr>
              <a:t>обогащать опыт диалогической речи детей, поддерживать инициативные диалоги между ними, стимулируя их, создавая коммуникативные ситуации, вовлекая детей в разговор;</a:t>
            </a:r>
          </a:p>
        </p:txBody>
      </p:sp>
    </p:spTree>
    <p:extLst>
      <p:ext uri="{BB962C8B-B14F-4D97-AF65-F5344CB8AC3E}">
        <p14:creationId xmlns:p14="http://schemas.microsoft.com/office/powerpoint/2010/main" val="95342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964488" cy="3785652"/>
          </a:xfrm>
          <a:prstGeom prst="rect">
            <a:avLst/>
          </a:prstGeom>
        </p:spPr>
        <p:txBody>
          <a:bodyPr wrap="square">
            <a:spAutoFit/>
          </a:bodyPr>
          <a:lstStyle/>
          <a:p>
            <a:pPr marL="342900" lvl="0" indent="-342900" hangingPunct="0">
              <a:buFont typeface="Arial" pitchFamily="34" charset="0"/>
              <a:buChar char="•"/>
            </a:pPr>
            <a:r>
              <a:rPr lang="ru-RU" sz="2400" dirty="0">
                <a:latin typeface="Times New Roman" pitchFamily="18" charset="0"/>
                <a:cs typeface="Times New Roman" pitchFamily="18" charset="0"/>
              </a:rPr>
              <a:t>развивать способность детей выражать свое настроение и потребности с помощью различных пантомимических, мимических и других средств, поддерживая стремление детей передавать (изображать, демонстрировать) радость, огорчение, удивление в имитационных играх; </a:t>
            </a:r>
          </a:p>
          <a:p>
            <a:pPr marL="342900" lvl="0" indent="-342900" hangingPunct="0">
              <a:buFont typeface="Arial" pitchFamily="34" charset="0"/>
              <a:buChar char="•"/>
            </a:pPr>
            <a:r>
              <a:rPr lang="ru-RU" sz="2400" dirty="0">
                <a:latin typeface="Times New Roman" pitchFamily="18" charset="0"/>
                <a:cs typeface="Times New Roman" pitchFamily="18" charset="0"/>
              </a:rPr>
              <a:t>продолжать развивать имитационные движения детей, усиливая их выразительность, совершенствовать движения их рук в играх с театром на рукавичках, со специально разработанными куклами бибабо (для всей ладони, без отверстия для пальцев) и с персонажами пальчикового театра; </a:t>
            </a:r>
          </a:p>
        </p:txBody>
      </p:sp>
    </p:spTree>
    <p:extLst>
      <p:ext uri="{BB962C8B-B14F-4D97-AF65-F5344CB8AC3E}">
        <p14:creationId xmlns:p14="http://schemas.microsoft.com/office/powerpoint/2010/main" val="3586928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964488" cy="4154984"/>
          </a:xfrm>
          <a:prstGeom prst="rect">
            <a:avLst/>
          </a:prstGeom>
        </p:spPr>
        <p:txBody>
          <a:bodyPr wrap="square">
            <a:spAutoFit/>
          </a:bodyPr>
          <a:lstStyle/>
          <a:p>
            <a:pPr marL="342900" lvl="0" indent="-342900">
              <a:buFont typeface="Arial" pitchFamily="34" charset="0"/>
              <a:buChar char="•"/>
            </a:pPr>
            <a:r>
              <a:rPr lang="ru-RU" sz="2400" dirty="0">
                <a:latin typeface="Times New Roman" pitchFamily="18" charset="0"/>
                <a:cs typeface="Times New Roman" pitchFamily="18" charset="0"/>
              </a:rPr>
              <a:t>учить детей элементарным операциям внутреннего программирования с опорой на реальные действия на вербальном и невербальном уровнях: показ и называние картинок, изображающих игровые ситуации; игры с использованием звукоподражания, элементарного интонирования речевых и неречевых звуков, произнесение отдельных реплик в играх с образными игрушками; </a:t>
            </a:r>
          </a:p>
          <a:p>
            <a:pPr marL="342900" lvl="0" indent="-342900" hangingPunct="0">
              <a:buFont typeface="Arial" pitchFamily="34" charset="0"/>
              <a:buChar char="•"/>
            </a:pPr>
            <a:r>
              <a:rPr lang="ru-RU" sz="2400" dirty="0">
                <a:latin typeface="Times New Roman" pitchFamily="18" charset="0"/>
                <a:cs typeface="Times New Roman" pitchFamily="18" charset="0"/>
              </a:rPr>
              <a:t>продолжать учить детей элементарному планированию, выполняя какие-либо действия (с помощью взрослого и самостоятельно): «Что будем делать сначала?», «Что будем делать потом?». </a:t>
            </a:r>
          </a:p>
        </p:txBody>
      </p:sp>
    </p:spTree>
    <p:extLst>
      <p:ext uri="{BB962C8B-B14F-4D97-AF65-F5344CB8AC3E}">
        <p14:creationId xmlns:p14="http://schemas.microsoft.com/office/powerpoint/2010/main" val="56148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244334"/>
            <a:ext cx="7870381" cy="769441"/>
          </a:xfrm>
          <a:prstGeom prst="rect">
            <a:avLst/>
          </a:prstGeom>
        </p:spPr>
        <p:txBody>
          <a:bodyPr wrap="square">
            <a:spAutoFit/>
          </a:bodyPr>
          <a:lstStyle/>
          <a:p>
            <a:pPr fontAlgn="base" hangingPunct="0"/>
            <a:r>
              <a:rPr lang="ru-RU" sz="4400" dirty="0">
                <a:solidFill>
                  <a:srgbClr val="FF0000"/>
                </a:solidFill>
              </a:rPr>
              <a:t>Основное содержание</a:t>
            </a:r>
          </a:p>
        </p:txBody>
      </p:sp>
    </p:spTree>
    <p:extLst>
      <p:ext uri="{BB962C8B-B14F-4D97-AF65-F5344CB8AC3E}">
        <p14:creationId xmlns:p14="http://schemas.microsoft.com/office/powerpoint/2010/main" val="2842736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1"/>
            <a:ext cx="9144000" cy="6555641"/>
          </a:xfrm>
          <a:prstGeom prst="rect">
            <a:avLst/>
          </a:prstGeom>
        </p:spPr>
        <p:txBody>
          <a:bodyPr wrap="square">
            <a:spAutoFit/>
          </a:bodyPr>
          <a:lstStyle/>
          <a:p>
            <a:pPr fontAlgn="base" hangingPunct="0"/>
            <a:r>
              <a:rPr lang="ru-RU" sz="2800" b="1" i="1" dirty="0">
                <a:latin typeface="Times New Roman" pitchFamily="18" charset="0"/>
                <a:cs typeface="Times New Roman" pitchFamily="18" charset="0"/>
              </a:rPr>
              <a:t>Знакомство с изобразительным материалом</a:t>
            </a:r>
            <a:r>
              <a:rPr lang="ru-RU" sz="2800" dirty="0">
                <a:latin typeface="Times New Roman" pitchFamily="18" charset="0"/>
                <a:cs typeface="Times New Roman" pitchFamily="18" charset="0"/>
              </a:rPr>
              <a:t> (картины, иллюстрации в детских книгах и т. п.). Рассматривание фотографий, картин и картинок с доступным детям содержанием (под руководством взрослого): иллюстрации к сказкам, изображения игрушек, игровых ситуаций, природы, животных, прогулок в разное время года и др. </a:t>
            </a:r>
          </a:p>
          <a:p>
            <a:pPr fontAlgn="base" hangingPunct="0"/>
            <a:r>
              <a:rPr lang="ru-RU" sz="2800" dirty="0" smtClean="0">
                <a:latin typeface="Times New Roman" pitchFamily="18" charset="0"/>
                <a:cs typeface="Times New Roman" pitchFamily="18" charset="0"/>
              </a:rPr>
              <a:t>       В </a:t>
            </a:r>
            <a:r>
              <a:rPr lang="ru-RU" sz="2800" dirty="0">
                <a:latin typeface="Times New Roman" pitchFamily="18" charset="0"/>
                <a:cs typeface="Times New Roman" pitchFamily="18" charset="0"/>
              </a:rPr>
              <a:t>специально созданных игровых ситуациях узнавание сказки, </a:t>
            </a:r>
            <a:r>
              <a:rPr lang="ru-RU" sz="2800" dirty="0" err="1">
                <a:latin typeface="Times New Roman" pitchFamily="18" charset="0"/>
                <a:cs typeface="Times New Roman" pitchFamily="18" charset="0"/>
              </a:rPr>
              <a:t>потешку</a:t>
            </a:r>
            <a:r>
              <a:rPr lang="ru-RU" sz="2800" dirty="0">
                <a:latin typeface="Times New Roman" pitchFamily="18" charset="0"/>
                <a:cs typeface="Times New Roman" pitchFamily="18" charset="0"/>
              </a:rPr>
              <a:t> по знакомым иллюстрациям. Совместное с детьми проигрывание фрагментов иллюстраций (</a:t>
            </a:r>
            <a:r>
              <a:rPr lang="ru-RU" sz="2800" dirty="0" err="1">
                <a:latin typeface="Times New Roman" pitchFamily="18" charset="0"/>
                <a:cs typeface="Times New Roman" pitchFamily="18" charset="0"/>
              </a:rPr>
              <a:t>отобразительные</a:t>
            </a:r>
            <a:r>
              <a:rPr lang="ru-RU" sz="2800" dirty="0">
                <a:latin typeface="Times New Roman" pitchFamily="18" charset="0"/>
                <a:cs typeface="Times New Roman" pitchFamily="18" charset="0"/>
              </a:rPr>
              <a:t> игры) с использованием пантомимических средств. </a:t>
            </a:r>
          </a:p>
          <a:p>
            <a:r>
              <a:rPr lang="ru-RU" sz="2800" dirty="0" smtClean="0">
                <a:latin typeface="Times New Roman" pitchFamily="18" charset="0"/>
                <a:cs typeface="Times New Roman" pitchFamily="18" charset="0"/>
              </a:rPr>
              <a:t>       Проигрывание </a:t>
            </a:r>
            <a:r>
              <a:rPr lang="ru-RU" sz="2800" dirty="0">
                <a:latin typeface="Times New Roman" pitchFamily="18" charset="0"/>
                <a:cs typeface="Times New Roman" pitchFamily="18" charset="0"/>
              </a:rPr>
              <a:t>с детьми содержания картинок и картин с помощью персонажей пальчикового, настольного, перчаточного театров, кукол бибабо, наглядных объемных и плоскостных моделей. </a:t>
            </a:r>
          </a:p>
        </p:txBody>
      </p:sp>
    </p:spTree>
    <p:extLst>
      <p:ext uri="{BB962C8B-B14F-4D97-AF65-F5344CB8AC3E}">
        <p14:creationId xmlns:p14="http://schemas.microsoft.com/office/powerpoint/2010/main" val="3146922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3408"/>
            <a:ext cx="9144000" cy="7017306"/>
          </a:xfrm>
          <a:prstGeom prst="rect">
            <a:avLst/>
          </a:prstGeom>
        </p:spPr>
        <p:txBody>
          <a:bodyPr wrap="square">
            <a:spAutoFit/>
          </a:bodyPr>
          <a:lstStyle/>
          <a:p>
            <a:endParaRPr lang="ru-RU" b="1" i="1" dirty="0" smtClean="0"/>
          </a:p>
          <a:p>
            <a:r>
              <a:rPr lang="ru-RU" sz="2400" b="1" i="1" dirty="0" smtClean="0">
                <a:latin typeface="Times New Roman" pitchFamily="18" charset="0"/>
                <a:cs typeface="Times New Roman" pitchFamily="18" charset="0"/>
              </a:rPr>
              <a:t>Развитие </a:t>
            </a:r>
            <a:r>
              <a:rPr lang="ru-RU" sz="2400" b="1" i="1" dirty="0">
                <a:latin typeface="Times New Roman" pitchFamily="18" charset="0"/>
                <a:cs typeface="Times New Roman" pitchFamily="18" charset="0"/>
              </a:rPr>
              <a:t>общих речевых навыков.</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Упражнения на формирование у детей правильного дыхания, осанки: выработка глубокого диафрагмально-реберного дыхания (лежа, сидя). Упражнения на развитие навыков выполнения движений руками на вдохе и выдохе (по подражанию и по образцу действиям взрослого). </a:t>
            </a:r>
            <a:r>
              <a:rPr lang="ru-RU" sz="2400" dirty="0" smtClean="0">
                <a:latin typeface="Times New Roman" pitchFamily="18" charset="0"/>
                <a:cs typeface="Times New Roman" pitchFamily="18" charset="0"/>
              </a:rPr>
              <a:t>     </a:t>
            </a:r>
          </a:p>
          <a:p>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Проговаривание </a:t>
            </a:r>
            <a:r>
              <a:rPr lang="ru-RU" sz="2400" dirty="0">
                <a:latin typeface="Times New Roman" pitchFamily="18" charset="0"/>
                <a:cs typeface="Times New Roman" pitchFamily="18" charset="0"/>
              </a:rPr>
              <a:t>коротких стихов, развитие произвольной регуляции силы голоса каждого ребенка. Упражнения на развитие силы голоса и устойчивости его звучания.</a:t>
            </a:r>
          </a:p>
          <a:p>
            <a:r>
              <a:rPr lang="ru-RU" sz="2400" dirty="0" smtClean="0">
                <a:latin typeface="Times New Roman" pitchFamily="18" charset="0"/>
                <a:cs typeface="Times New Roman" pitchFamily="18" charset="0"/>
              </a:rPr>
              <a:t>       Игровые </a:t>
            </a:r>
            <a:r>
              <a:rPr lang="ru-RU" sz="2400" dirty="0">
                <a:latin typeface="Times New Roman" pitchFamily="18" charset="0"/>
                <a:cs typeface="Times New Roman" pitchFamily="18" charset="0"/>
              </a:rPr>
              <a:t>упражнения на развитие слухового восприятия, внимания, фонематического восприятия. Упражнения на формирование умения воспринимать и воспроизводить простые ритмы (</a:t>
            </a:r>
            <a:r>
              <a:rPr lang="ru-RU" sz="2400" dirty="0" err="1">
                <a:latin typeface="Times New Roman" pitchFamily="18" charset="0"/>
                <a:cs typeface="Times New Roman" pitchFamily="18" charset="0"/>
              </a:rPr>
              <a:t>отхлопывание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притоптывание</a:t>
            </a:r>
            <a:r>
              <a:rPr lang="ru-RU" sz="2400" dirty="0">
                <a:latin typeface="Times New Roman" pitchFamily="18" charset="0"/>
                <a:cs typeface="Times New Roman" pitchFamily="18" charset="0"/>
              </a:rPr>
              <a:t>), различать гласные звуки [а, у, о] с опорой на картинки, символизирующие звуки (девочка плачет — [а-а-а], паровоз гудит — [у-у-у]). Стимулирование желания детей слушать звучащую речь (</a:t>
            </a:r>
            <a:r>
              <a:rPr lang="ru-RU" sz="2400" dirty="0" err="1">
                <a:latin typeface="Times New Roman" pitchFamily="18" charset="0"/>
                <a:cs typeface="Times New Roman" pitchFamily="18" charset="0"/>
              </a:rPr>
              <a:t>потешки</a:t>
            </a:r>
            <a:r>
              <a:rPr lang="ru-RU" sz="2400" dirty="0">
                <a:latin typeface="Times New Roman" pitchFamily="18" charset="0"/>
                <a:cs typeface="Times New Roman" pitchFamily="18" charset="0"/>
              </a:rPr>
              <a:t>, стишки, сказки).</a:t>
            </a:r>
          </a:p>
          <a:p>
            <a:r>
              <a:rPr lang="ru-RU" sz="2400" dirty="0">
                <a:latin typeface="Times New Roman" pitchFamily="18" charset="0"/>
                <a:cs typeface="Times New Roman" pitchFamily="18" charset="0"/>
              </a:rPr>
              <a:t>На материале гласных звуков развитие восприятия детьми интонации (Скажи, как девочка удивилась, испугалась, обрадовалась или огорчилась: А-а-а-А? А-А-А-А! А-А-а-а... А!).</a:t>
            </a:r>
          </a:p>
        </p:txBody>
      </p:sp>
    </p:spTree>
    <p:extLst>
      <p:ext uri="{BB962C8B-B14F-4D97-AF65-F5344CB8AC3E}">
        <p14:creationId xmlns:p14="http://schemas.microsoft.com/office/powerpoint/2010/main" val="1533980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08"/>
          </a:xfrm>
          <a:prstGeom prst="rect">
            <a:avLst/>
          </a:prstGeom>
        </p:spPr>
        <p:txBody>
          <a:bodyPr wrap="square">
            <a:spAutoFit/>
          </a:bodyPr>
          <a:lstStyle/>
          <a:p>
            <a:r>
              <a:rPr lang="ru-RU" sz="2200" b="1" i="1" dirty="0">
                <a:latin typeface="Times New Roman" pitchFamily="18" charset="0"/>
                <a:cs typeface="Times New Roman" pitchFamily="18" charset="0"/>
              </a:rPr>
              <a:t>Развитие пассивного и активного словаря.</a:t>
            </a:r>
            <a:r>
              <a:rPr lang="ru-RU" sz="2200" b="1" dirty="0">
                <a:latin typeface="Times New Roman" pitchFamily="18" charset="0"/>
                <a:cs typeface="Times New Roman" pitchFamily="18" charset="0"/>
              </a:rPr>
              <a:t> </a:t>
            </a:r>
            <a:r>
              <a:rPr lang="ru-RU" sz="2200" dirty="0">
                <a:latin typeface="Times New Roman" pitchFamily="18" charset="0"/>
                <a:cs typeface="Times New Roman" pitchFamily="18" charset="0"/>
              </a:rPr>
              <a:t>Предметно-речевые образовательные ситуации для усвоения детьми понимания значений слов в их ситуативной и предметной соотнесенности. Игровые упражнения на обучение детей умениям соотносить предметы, действия, качества с их словесным обозначением. </a:t>
            </a:r>
          </a:p>
          <a:p>
            <a:r>
              <a:rPr lang="ru-RU" sz="2200" dirty="0">
                <a:latin typeface="Times New Roman" pitchFamily="18" charset="0"/>
                <a:cs typeface="Times New Roman" pitchFamily="18" charset="0"/>
              </a:rPr>
              <a:t>Побуждение детей к употреблению слов в речи, учитывая при этом возможности детей, фиксируя их внимание на правильном воспроизведении </a:t>
            </a:r>
            <a:r>
              <a:rPr lang="ru-RU" sz="2200" dirty="0" err="1">
                <a:latin typeface="Times New Roman" pitchFamily="18" charset="0"/>
                <a:cs typeface="Times New Roman" pitchFamily="18" charset="0"/>
              </a:rPr>
              <a:t>звукослоговой</a:t>
            </a:r>
            <a:r>
              <a:rPr lang="ru-RU" sz="2200" dirty="0">
                <a:latin typeface="Times New Roman" pitchFamily="18" charset="0"/>
                <a:cs typeface="Times New Roman" pitchFamily="18" charset="0"/>
              </a:rPr>
              <a:t> структуры слов (взрослый демонстрирует его, если дети допускают ошибки).</a:t>
            </a:r>
          </a:p>
          <a:p>
            <a:r>
              <a:rPr lang="ru-RU" sz="2200" dirty="0">
                <a:latin typeface="Times New Roman" pitchFamily="18" charset="0"/>
                <a:cs typeface="Times New Roman" pitchFamily="18" charset="0"/>
              </a:rPr>
              <a:t>Уточнение понимания и (по возможности) использования детьми в речи: существительных (в соответствии с лексической тематикой); глаголов, противоположных по значению (</a:t>
            </a:r>
            <a:r>
              <a:rPr lang="ru-RU" sz="2200" i="1" dirty="0">
                <a:latin typeface="Times New Roman" pitchFamily="18" charset="0"/>
                <a:cs typeface="Times New Roman" pitchFamily="18" charset="0"/>
              </a:rPr>
              <a:t>стоять — идти, надевать — снимать, бросать — ловить, мочить — вытирать, открывать — закрывать</a:t>
            </a:r>
            <a:r>
              <a:rPr lang="ru-RU" sz="2200" dirty="0">
                <a:latin typeface="Times New Roman" pitchFamily="18" charset="0"/>
                <a:cs typeface="Times New Roman" pitchFamily="18" charset="0"/>
              </a:rPr>
              <a:t>); прилагательных (</a:t>
            </a:r>
            <a:r>
              <a:rPr lang="ru-RU" sz="2200" i="1" dirty="0">
                <a:latin typeface="Times New Roman" pitchFamily="18" charset="0"/>
                <a:cs typeface="Times New Roman" pitchFamily="18" charset="0"/>
              </a:rPr>
              <a:t>мягкий, твердый, горячий, холодный, высокий, низкий, сладкий, кислый, легкий, тяжелый </a:t>
            </a:r>
            <a:r>
              <a:rPr lang="ru-RU" sz="2200" dirty="0">
                <a:latin typeface="Times New Roman" pitchFamily="18" charset="0"/>
                <a:cs typeface="Times New Roman" pitchFamily="18" charset="0"/>
              </a:rPr>
              <a:t>и др.); местоимений (</a:t>
            </a:r>
            <a:r>
              <a:rPr lang="ru-RU" sz="2200" i="1" dirty="0">
                <a:latin typeface="Times New Roman" pitchFamily="18" charset="0"/>
                <a:cs typeface="Times New Roman" pitchFamily="18" charset="0"/>
              </a:rPr>
              <a:t>я, ты, мы, он, она, они, этот, тот</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мой, твой</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сам</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никто</a:t>
            </a:r>
            <a:r>
              <a:rPr lang="ru-RU" sz="2200" dirty="0">
                <a:latin typeface="Times New Roman" pitchFamily="18" charset="0"/>
                <a:cs typeface="Times New Roman" pitchFamily="18" charset="0"/>
              </a:rPr>
              <a:t>; наречий </a:t>
            </a:r>
            <a:r>
              <a:rPr lang="ru-RU" sz="2200" i="1" dirty="0">
                <a:latin typeface="Times New Roman" pitchFamily="18" charset="0"/>
                <a:cs typeface="Times New Roman" pitchFamily="18" charset="0"/>
              </a:rPr>
              <a:t>(быстро, медленно, сладко, кисло, темно, светло</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много, мало</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там, здесь, впереди, сзади, далеко</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сейчас, пот</a:t>
            </a:r>
            <a:r>
              <a:rPr lang="ru-RU" i="1" dirty="0">
                <a:latin typeface="Times New Roman" pitchFamily="18" charset="0"/>
                <a:cs typeface="Times New Roman" pitchFamily="18" charset="0"/>
              </a:rPr>
              <a:t>ом, скоро</a:t>
            </a:r>
            <a:r>
              <a:rPr lang="ru-RU" dirty="0">
                <a:latin typeface="Times New Roman" pitchFamily="18" charset="0"/>
                <a:cs typeface="Times New Roman" pitchFamily="18" charset="0"/>
              </a:rPr>
              <a:t>; количественных числительных (</a:t>
            </a:r>
            <a:r>
              <a:rPr lang="ru-RU" i="1" dirty="0">
                <a:latin typeface="Times New Roman" pitchFamily="18" charset="0"/>
                <a:cs typeface="Times New Roman" pitchFamily="18" charset="0"/>
              </a:rPr>
              <a:t>один, два, три</a:t>
            </a:r>
            <a:r>
              <a:rPr lang="ru-RU" dirty="0">
                <a:latin typeface="Times New Roman" pitchFamily="18" charset="0"/>
                <a:cs typeface="Times New Roman" pitchFamily="18" charset="0"/>
              </a:rPr>
              <a:t>); предлогов (</a:t>
            </a:r>
            <a:r>
              <a:rPr lang="ru-RU" i="1" dirty="0">
                <a:latin typeface="Times New Roman" pitchFamily="18" charset="0"/>
                <a:cs typeface="Times New Roman" pitchFamily="18" charset="0"/>
              </a:rPr>
              <a:t>в, на, за, под, у</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320931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1"/>
            <a:ext cx="8964488" cy="4401205"/>
          </a:xfrm>
          <a:prstGeom prst="rect">
            <a:avLst/>
          </a:prstGeom>
        </p:spPr>
        <p:txBody>
          <a:bodyPr wrap="square">
            <a:spAutoFit/>
          </a:bodyPr>
          <a:lstStyle/>
          <a:p>
            <a:r>
              <a:rPr lang="ru-RU" sz="2800" b="1" i="1" dirty="0">
                <a:latin typeface="Times New Roman" pitchFamily="18" charset="0"/>
                <a:cs typeface="Times New Roman" pitchFamily="18" charset="0"/>
              </a:rPr>
              <a:t>Развитие грамматического строя речи.</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Игровые упражнения и образовательные ситуации, направленные на формирование у детей умения понимать смысл сказанного, ориентируясь на грамматические формы слов. Игровые ситуации, в которых у детей развиваются навыки самостоятельного использования грамматических форм словоизменительных и словообразовательных моделей. Стимулирование детей к использованию усвоенных слов в предметно-практической, игровой и другой деятельности. </a:t>
            </a:r>
          </a:p>
        </p:txBody>
      </p:sp>
    </p:spTree>
    <p:extLst>
      <p:ext uri="{BB962C8B-B14F-4D97-AF65-F5344CB8AC3E}">
        <p14:creationId xmlns:p14="http://schemas.microsoft.com/office/powerpoint/2010/main" val="3397664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9"/>
            <a:ext cx="8640960" cy="4832092"/>
          </a:xfrm>
          <a:prstGeom prst="rect">
            <a:avLst/>
          </a:prstGeom>
        </p:spPr>
        <p:txBody>
          <a:bodyPr wrap="square">
            <a:spAutoFit/>
          </a:bodyPr>
          <a:lstStyle/>
          <a:p>
            <a:r>
              <a:rPr lang="ru-RU" sz="2800" b="1" i="1" dirty="0">
                <a:latin typeface="Times New Roman" pitchFamily="18" charset="0"/>
                <a:cs typeface="Times New Roman" pitchFamily="18" charset="0"/>
              </a:rPr>
              <a:t>Развитие навыков общения, разговорной (диалогической) речи.</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Стимулирование речевой активности детей в играх и бытовых ситуациях. Создание ситуаций, в которых у детей развивается умение отвечать на вопросы, задавать вопросы в процессе деятельности и в бытовых ситуациях. </a:t>
            </a:r>
          </a:p>
          <a:p>
            <a:r>
              <a:rPr lang="ru-RU" sz="2800" dirty="0">
                <a:latin typeface="Times New Roman" pitchFamily="18" charset="0"/>
                <a:cs typeface="Times New Roman" pitchFamily="18" charset="0"/>
              </a:rPr>
              <a:t>В беседах по содержанию литературных произведений и картин формирование у детей вопросно-ответной речи (с опорой на наглядность). </a:t>
            </a:r>
          </a:p>
          <a:p>
            <a:r>
              <a:rPr lang="ru-RU" sz="2800" dirty="0">
                <a:latin typeface="Times New Roman" pitchFamily="18" charset="0"/>
                <a:cs typeface="Times New Roman" pitchFamily="18" charset="0"/>
              </a:rPr>
              <a:t> </a:t>
            </a:r>
          </a:p>
          <a:p>
            <a:r>
              <a:rPr 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val="420782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401205"/>
          </a:xfrm>
          <a:prstGeom prst="rect">
            <a:avLst/>
          </a:prstGeom>
        </p:spPr>
        <p:txBody>
          <a:bodyPr wrap="square">
            <a:spAutoFit/>
          </a:bodyPr>
          <a:lstStyle/>
          <a:p>
            <a:r>
              <a:rPr lang="x-none" sz="2800"/>
              <a:t>Большое значение для овладения детьми речью имеет пример речевого поведения взрослых. Речь взрослых должна быть естественной, грамматически правильно оформленной, доступной пониманию умственно отсталого дошкольника. Педагог должен обеспечивать режим свободного общения детей с взрослыми и друг с другом, поощрять речевую активность в различных ситуациях. На всех занятиях решается задача формирования необходимой мотивации к речевому общению и потребности в нем. </a:t>
            </a:r>
            <a:endParaRPr lang="ru-RU" sz="2800" dirty="0"/>
          </a:p>
        </p:txBody>
      </p:sp>
    </p:spTree>
    <p:extLst>
      <p:ext uri="{BB962C8B-B14F-4D97-AF65-F5344CB8AC3E}">
        <p14:creationId xmlns:p14="http://schemas.microsoft.com/office/powerpoint/2010/main" val="476748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3970318"/>
          </a:xfrm>
          <a:prstGeom prst="rect">
            <a:avLst/>
          </a:prstGeom>
        </p:spPr>
        <p:txBody>
          <a:bodyPr wrap="square">
            <a:spAutoFit/>
          </a:bodyPr>
          <a:lstStyle/>
          <a:p>
            <a:r>
              <a:rPr lang="ru-RU" sz="2800" dirty="0">
                <a:latin typeface="Times New Roman" pitchFamily="18" charset="0"/>
                <a:cs typeface="Times New Roman" pitchFamily="18" charset="0"/>
              </a:rPr>
              <a:t>Содержание образовательной области </a:t>
            </a:r>
            <a:r>
              <a:rPr lang="ru-RU" sz="2800" dirty="0">
                <a:solidFill>
                  <a:srgbClr val="FF0000"/>
                </a:solidFill>
                <a:latin typeface="Times New Roman" pitchFamily="18" charset="0"/>
                <a:cs typeface="Times New Roman" pitchFamily="18" charset="0"/>
              </a:rPr>
              <a:t>на третьем этапе </a:t>
            </a:r>
            <a:r>
              <a:rPr lang="ru-RU" sz="2800" dirty="0">
                <a:latin typeface="Times New Roman" pitchFamily="18" charset="0"/>
                <a:cs typeface="Times New Roman" pitchFamily="18" charset="0"/>
              </a:rPr>
              <a:t>обучения обеспечивает дальнейшую отработку навыков владения детьми способами и средствами взаимодействия с окружающими людьми, активизацию свободного общения со взрослыми и сверстниками, развитие лексического и грамматического строя речи, произношения, диалогической и монологической форм связной устной речи в различных формах и видах детской деятельности, усвоение детьми норм речи. </a:t>
            </a:r>
          </a:p>
        </p:txBody>
      </p:sp>
    </p:spTree>
    <p:extLst>
      <p:ext uri="{BB962C8B-B14F-4D97-AF65-F5344CB8AC3E}">
        <p14:creationId xmlns:p14="http://schemas.microsoft.com/office/powerpoint/2010/main" val="1391367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892480" cy="5632311"/>
          </a:xfrm>
          <a:prstGeom prst="rect">
            <a:avLst/>
          </a:prstGeom>
        </p:spPr>
        <p:txBody>
          <a:bodyPr wrap="square">
            <a:spAutoFit/>
          </a:bodyPr>
          <a:lstStyle/>
          <a:p>
            <a:r>
              <a:rPr lang="x-none" sz="2400">
                <a:latin typeface="Times New Roman" pitchFamily="18" charset="0"/>
                <a:cs typeface="Times New Roman" pitchFamily="18" charset="0"/>
              </a:rPr>
              <a:t>На занятиях </a:t>
            </a:r>
            <a:r>
              <a:rPr lang="x-none" sz="2400">
                <a:latin typeface="Times New Roman" pitchFamily="18" charset="0"/>
                <a:cs typeface="Times New Roman" pitchFamily="18" charset="0"/>
              </a:rPr>
              <a:t>по </a:t>
            </a:r>
            <a:r>
              <a:rPr lang="x-none" sz="2400" smtClean="0">
                <a:latin typeface="Times New Roman" pitchFamily="18" charset="0"/>
                <a:cs typeface="Times New Roman" pitchFamily="18" charset="0"/>
              </a:rPr>
              <a:t>развитию </a:t>
            </a:r>
            <a:r>
              <a:rPr lang="x-none" sz="2400">
                <a:latin typeface="Times New Roman" pitchFamily="18" charset="0"/>
                <a:cs typeface="Times New Roman" pitchFamily="18" charset="0"/>
              </a:rPr>
              <a:t>речевого общения дети учатся рассказывать, используя предметы, игрушки, сюжетные картинки со знакомым им содержанием.</a:t>
            </a:r>
            <a:endParaRPr lang="ru-RU" sz="2400" i="1" u="sng" dirty="0">
              <a:latin typeface="Times New Roman" pitchFamily="18" charset="0"/>
              <a:cs typeface="Times New Roman" pitchFamily="18" charset="0"/>
            </a:endParaRPr>
          </a:p>
          <a:p>
            <a:r>
              <a:rPr lang="ru-RU" sz="2400" i="1" dirty="0">
                <a:latin typeface="Times New Roman" pitchFamily="18" charset="0"/>
                <a:cs typeface="Times New Roman" pitchFamily="18" charset="0"/>
              </a:rPr>
              <a:t>Особую роль в работе по развитию коммуникативных способностей детей играют литературные произведения, которые взрослые читают им или рассказывают: сказки, стихи, короткие рассказы. </a:t>
            </a:r>
            <a:endParaRPr lang="ru-RU" sz="2400" i="1" dirty="0" smtClean="0">
              <a:latin typeface="Times New Roman" pitchFamily="18" charset="0"/>
              <a:cs typeface="Times New Roman" pitchFamily="18" charset="0"/>
            </a:endParaRPr>
          </a:p>
          <a:p>
            <a:r>
              <a:rPr lang="x-none" sz="2400">
                <a:latin typeface="Times New Roman" pitchFamily="18" charset="0"/>
                <a:cs typeface="Times New Roman" pitchFamily="18" charset="0"/>
              </a:rPr>
              <a:t>На третьем этапе обучения в индивидуальные занятия по развитию речи включаются элементы обучения грамоте. Такие </a:t>
            </a:r>
            <a:r>
              <a:rPr lang="x-none" sz="2400">
                <a:latin typeface="Times New Roman" pitchFamily="18" charset="0"/>
                <a:cs typeface="Times New Roman" pitchFamily="18" charset="0"/>
              </a:rPr>
              <a:t>занятия </a:t>
            </a:r>
            <a:r>
              <a:rPr lang="x-none" sz="2400" smtClean="0">
                <a:latin typeface="Times New Roman" pitchFamily="18" charset="0"/>
                <a:cs typeface="Times New Roman" pitchFamily="18" charset="0"/>
              </a:rPr>
              <a:t>провод</a:t>
            </a:r>
            <a:r>
              <a:rPr lang="ru-RU" sz="2400" dirty="0" smtClean="0">
                <a:latin typeface="Times New Roman" pitchFamily="18" charset="0"/>
                <a:cs typeface="Times New Roman" pitchFamily="18" charset="0"/>
              </a:rPr>
              <a:t>и</a:t>
            </a:r>
            <a:r>
              <a:rPr lang="x-none" sz="2400" smtClean="0">
                <a:latin typeface="Times New Roman" pitchFamily="18" charset="0"/>
                <a:cs typeface="Times New Roman" pitchFamily="18" charset="0"/>
              </a:rPr>
              <a:t>т учитель-логопед </a:t>
            </a:r>
            <a:r>
              <a:rPr lang="x-none" sz="2400">
                <a:latin typeface="Times New Roman" pitchFamily="18" charset="0"/>
                <a:cs typeface="Times New Roman" pitchFamily="18" charset="0"/>
              </a:rPr>
              <a:t>индивидуально, исходя из возможностей и особенностей </a:t>
            </a:r>
            <a:r>
              <a:rPr lang="x-none" sz="2400">
                <a:latin typeface="Times New Roman" pitchFamily="18" charset="0"/>
                <a:cs typeface="Times New Roman" pitchFamily="18" charset="0"/>
              </a:rPr>
              <a:t>развития </a:t>
            </a:r>
            <a:r>
              <a:rPr lang="ru-RU" sz="2400" dirty="0" smtClean="0">
                <a:latin typeface="Times New Roman" pitchFamily="18" charset="0"/>
                <a:cs typeface="Times New Roman" pitchFamily="18" charset="0"/>
              </a:rPr>
              <a:t>старших дошкольников</a:t>
            </a:r>
            <a:r>
              <a:rPr lang="x-none" sz="2400" smtClean="0">
                <a:latin typeface="Times New Roman" pitchFamily="18" charset="0"/>
                <a:cs typeface="Times New Roman" pitchFamily="18" charset="0"/>
              </a:rPr>
              <a:t> </a:t>
            </a:r>
            <a:r>
              <a:rPr lang="x-none" sz="2400">
                <a:latin typeface="Times New Roman" pitchFamily="18" charset="0"/>
                <a:cs typeface="Times New Roman" pitchFamily="18" charset="0"/>
              </a:rPr>
              <a:t>с интеллектуальной недостаточностью.</a:t>
            </a:r>
            <a:endParaRPr lang="ru-RU" sz="2400" i="1" u="sng" dirty="0">
              <a:latin typeface="Times New Roman" pitchFamily="18" charset="0"/>
              <a:cs typeface="Times New Roman" pitchFamily="18" charset="0"/>
            </a:endParaRPr>
          </a:p>
          <a:p>
            <a:r>
              <a:rPr lang="x-none" sz="2400">
                <a:latin typeface="Times New Roman" pitchFamily="18" charset="0"/>
                <a:cs typeface="Times New Roman" pitchFamily="18" charset="0"/>
              </a:rPr>
              <a:t>Работа по развитию и обогащению речи детей, так же как и на предыдущих этапах, включается во все виды </a:t>
            </a:r>
            <a:r>
              <a:rPr lang="x-none" sz="2400">
                <a:latin typeface="Times New Roman" pitchFamily="18" charset="0"/>
                <a:cs typeface="Times New Roman" pitchFamily="18" charset="0"/>
              </a:rPr>
              <a:t>детской </a:t>
            </a:r>
            <a:r>
              <a:rPr lang="x-none" sz="2400" smtClean="0">
                <a:latin typeface="Times New Roman" pitchFamily="18" charset="0"/>
                <a:cs typeface="Times New Roman" pitchFamily="18" charset="0"/>
              </a:rPr>
              <a:t>деятельности. </a:t>
            </a:r>
            <a:endParaRPr lang="ru-RU" dirty="0"/>
          </a:p>
        </p:txBody>
      </p:sp>
    </p:spTree>
    <p:extLst>
      <p:ext uri="{BB962C8B-B14F-4D97-AF65-F5344CB8AC3E}">
        <p14:creationId xmlns:p14="http://schemas.microsoft.com/office/powerpoint/2010/main" val="3462540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959"/>
            <a:ext cx="9144000" cy="6740307"/>
          </a:xfrm>
          <a:prstGeom prst="rect">
            <a:avLst/>
          </a:prstGeom>
        </p:spPr>
        <p:txBody>
          <a:bodyPr wrap="square">
            <a:spAutoFit/>
          </a:bodyPr>
          <a:lstStyle/>
          <a:p>
            <a:pPr hangingPunct="0"/>
            <a:r>
              <a:rPr lang="ru-RU" sz="2400" dirty="0">
                <a:solidFill>
                  <a:srgbClr val="FF0000"/>
                </a:solidFill>
                <a:latin typeface="Times New Roman" pitchFamily="18" charset="0"/>
                <a:cs typeface="Times New Roman" pitchFamily="18" charset="0"/>
              </a:rPr>
              <a:t>Педагогический замысел:</a:t>
            </a:r>
          </a:p>
          <a:p>
            <a:pPr marL="342900" lvl="0" indent="-342900" hangingPunct="0">
              <a:buFont typeface="Arial" pitchFamily="34" charset="0"/>
              <a:buChar char="•"/>
            </a:pPr>
            <a:r>
              <a:rPr lang="ru-RU" sz="2400" dirty="0">
                <a:latin typeface="Times New Roman" pitchFamily="18" charset="0"/>
                <a:cs typeface="Times New Roman" pitchFamily="18" charset="0"/>
              </a:rPr>
              <a:t>стимулировать речевую активность детей, развивая коммуникативную функцию их речи на занятиях, в играх, в бытовых ситуациях, поддерживать стремление детей к общению со взрослыми и со сверстниками;</a:t>
            </a:r>
          </a:p>
          <a:p>
            <a:pPr marL="342900" lvl="0" indent="-342900" fontAlgn="auto" hangingPunct="0">
              <a:buFont typeface="Arial" pitchFamily="34" charset="0"/>
              <a:buChar char="•"/>
            </a:pPr>
            <a:r>
              <a:rPr lang="ru-RU" sz="2400" dirty="0">
                <a:latin typeface="Times New Roman" pitchFamily="18" charset="0"/>
                <a:cs typeface="Times New Roman" pitchFamily="18" charset="0"/>
              </a:rPr>
              <a:t>продолжать развивать коммуникативную функцию речи детей, формировать у них потребность в общении, создавать условия для развития образа «Я» на основе представлений о собственных возможностях и умениях («У меня глаза — я умею смотреть», «Это мои руки — я умею…» и т. д.), значимых для взаимодействия со сверстниками и взрослыми;</a:t>
            </a:r>
          </a:p>
          <a:p>
            <a:pPr marL="342900" lvl="0" indent="-342900" hangingPunct="0">
              <a:buFont typeface="Arial" pitchFamily="34" charset="0"/>
              <a:buChar char="•"/>
            </a:pPr>
            <a:r>
              <a:rPr lang="ru-RU" sz="2400" dirty="0">
                <a:latin typeface="Times New Roman" pitchFamily="18" charset="0"/>
                <a:cs typeface="Times New Roman" pitchFamily="18" charset="0"/>
              </a:rPr>
              <a:t>в различных ситуациях общения развивать мотивацию речи, воспитывая отношение к сверстнику как объекту взаимодействия, развивать субъектно-объектные отношения;</a:t>
            </a:r>
          </a:p>
          <a:p>
            <a:pPr marL="342900" lvl="0" indent="-342900" hangingPunct="0">
              <a:buFont typeface="Arial" pitchFamily="34" charset="0"/>
              <a:buChar char="•"/>
            </a:pPr>
            <a:r>
              <a:rPr lang="ru-RU" sz="2400" dirty="0">
                <a:latin typeface="Times New Roman" pitchFamily="18" charset="0"/>
                <a:cs typeface="Times New Roman" pitchFamily="18" charset="0"/>
              </a:rPr>
              <a:t>закреплять и развивать умение детей задавать вопросы, строить простейшие сообщения и побуждения (то есть пользоваться различными типами коммуникативных высказываний), развивать фразовую речь</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8109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9653"/>
            <a:ext cx="8892480" cy="6370975"/>
          </a:xfrm>
          <a:prstGeom prst="rect">
            <a:avLst/>
          </a:prstGeom>
        </p:spPr>
        <p:txBody>
          <a:bodyPr wrap="square">
            <a:spAutoFit/>
          </a:bodyPr>
          <a:lstStyle/>
          <a:p>
            <a:pPr marL="285750" lvl="0" indent="-285750" fontAlgn="auto" hangingPunct="0">
              <a:buFont typeface="Arial" pitchFamily="34" charset="0"/>
              <a:buChar char="•"/>
            </a:pPr>
            <a:r>
              <a:rPr lang="ru-RU" sz="2400" dirty="0">
                <a:latin typeface="Times New Roman" pitchFamily="18" charset="0"/>
                <a:cs typeface="Times New Roman" pitchFamily="18" charset="0"/>
              </a:rPr>
              <a:t>расширять номинативный, предикативный, адъективный и глагольный словарь детей, связанный с содержанием их эмоционального, бытового, предметного, игрового опыта;</a:t>
            </a:r>
          </a:p>
          <a:p>
            <a:pPr marL="285750" lvl="0" indent="-285750" hangingPunct="0">
              <a:buFont typeface="Arial" pitchFamily="34" charset="0"/>
              <a:buChar char="•"/>
            </a:pPr>
            <a:r>
              <a:rPr lang="ru-RU" sz="2400" dirty="0">
                <a:latin typeface="Times New Roman" pitchFamily="18" charset="0"/>
                <a:cs typeface="Times New Roman" pitchFamily="18" charset="0"/>
              </a:rPr>
              <a:t>развивать умение детей с помощью взрослого составлять простейший словесный отчет о выполненных действиях (начальный этап развития словесной регуляции действий);</a:t>
            </a:r>
          </a:p>
          <a:p>
            <a:pPr marL="285750" lvl="0" indent="-285750" hangingPunct="0">
              <a:buFont typeface="Arial" pitchFamily="34" charset="0"/>
              <a:buChar char="•"/>
            </a:pPr>
            <a:r>
              <a:rPr lang="ru-RU" sz="2400" dirty="0">
                <a:latin typeface="Times New Roman" pitchFamily="18" charset="0"/>
                <a:cs typeface="Times New Roman" pitchFamily="18" charset="0"/>
              </a:rPr>
              <a:t>побуждать детей использовать речевой материал, усвоенный на занятиях по развитию речи, в театрализованных играх и в повседневной жизни;</a:t>
            </a:r>
          </a:p>
          <a:p>
            <a:pPr marL="285750" lvl="0" indent="-285750" hangingPunct="0">
              <a:buFont typeface="Arial" pitchFamily="34" charset="0"/>
              <a:buChar char="•"/>
            </a:pPr>
            <a:r>
              <a:rPr lang="ru-RU" sz="2400" dirty="0">
                <a:latin typeface="Times New Roman" pitchFamily="18" charset="0"/>
                <a:cs typeface="Times New Roman" pitchFamily="18" charset="0"/>
              </a:rPr>
              <a:t>обращать внимание детей на различные эмоциональные состояния людей, учить их подражать выражению лица взрослого (перед зеркалом и без него) и его действиям (жалеет — обнимает, гладит по голове; радуется — хлопает в ладоши и т. п.);</a:t>
            </a:r>
          </a:p>
          <a:p>
            <a:pPr marL="285750" lvl="0" indent="-285750" hangingPunct="0">
              <a:buFont typeface="Arial" pitchFamily="34" charset="0"/>
              <a:buChar char="•"/>
            </a:pPr>
            <a:r>
              <a:rPr lang="ru-RU" sz="2400" dirty="0">
                <a:latin typeface="Times New Roman" pitchFamily="18" charset="0"/>
                <a:cs typeface="Times New Roman" pitchFamily="18" charset="0"/>
              </a:rPr>
              <a:t>формировать у детей потребность и умение выражать свое настроение и желания с помощью доступных им пантомимических, мимических и других средств</a:t>
            </a:r>
            <a:r>
              <a:rPr lang="ru-RU" dirty="0"/>
              <a:t>;</a:t>
            </a:r>
          </a:p>
        </p:txBody>
      </p:sp>
    </p:spTree>
    <p:extLst>
      <p:ext uri="{BB962C8B-B14F-4D97-AF65-F5344CB8AC3E}">
        <p14:creationId xmlns:p14="http://schemas.microsoft.com/office/powerpoint/2010/main" val="2037665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2004"/>
            <a:ext cx="8964488" cy="7171194"/>
          </a:xfrm>
          <a:prstGeom prst="rect">
            <a:avLst/>
          </a:prstGeom>
        </p:spPr>
        <p:txBody>
          <a:bodyPr wrap="square">
            <a:spAutoFit/>
          </a:bodyPr>
          <a:lstStyle/>
          <a:p>
            <a:pPr marL="285750" lvl="0" indent="-285750" fontAlgn="auto" hangingPunct="0">
              <a:buFont typeface="Arial" pitchFamily="34" charset="0"/>
              <a:buChar char="•"/>
            </a:pPr>
            <a:r>
              <a:rPr lang="ru-RU" sz="2000" dirty="0">
                <a:latin typeface="Times New Roman" pitchFamily="18" charset="0"/>
                <a:cs typeface="Times New Roman" pitchFamily="18" charset="0"/>
              </a:rPr>
              <a:t>поддерживать речевую активность детей, развивать их интерес к окружающему миру (миру людей, животных, растений, минералов, к явлениям природы), стимулировать их желание наблюдать за изменениями, происходящими вокруг;</a:t>
            </a:r>
          </a:p>
          <a:p>
            <a:pPr marL="285750" lvl="0" indent="-285750" fontAlgn="auto" hangingPunct="0">
              <a:buFont typeface="Arial" pitchFamily="34" charset="0"/>
              <a:buChar char="•"/>
            </a:pPr>
            <a:r>
              <a:rPr lang="ru-RU" sz="2000" dirty="0">
                <a:latin typeface="Times New Roman" pitchFamily="18" charset="0"/>
                <a:cs typeface="Times New Roman" pitchFamily="18" charset="0"/>
              </a:rPr>
              <a:t>закреплять представления детей о родственных отношениях в семье, о способах коммуникации с близкими людьми;</a:t>
            </a:r>
          </a:p>
          <a:p>
            <a:pPr marL="285750" lvl="0" indent="-285750" fontAlgn="auto" hangingPunct="0">
              <a:buFont typeface="Arial" pitchFamily="34" charset="0"/>
              <a:buChar char="•"/>
            </a:pPr>
            <a:r>
              <a:rPr lang="ru-RU" sz="2000" dirty="0">
                <a:latin typeface="Times New Roman" pitchFamily="18" charset="0"/>
                <a:cs typeface="Times New Roman" pitchFamily="18" charset="0"/>
              </a:rPr>
              <a:t>обогащать опыт диалогической речи детей, поддерживать инициативные диалоги между ними, стимулируя их, создавая коммуникативные ситуации, вовлекая детей в разговор;</a:t>
            </a:r>
          </a:p>
          <a:p>
            <a:pPr marL="285750" lvl="0" indent="-285750" fontAlgn="auto" hangingPunct="0">
              <a:buFont typeface="Arial" pitchFamily="34" charset="0"/>
              <a:buChar char="•"/>
            </a:pPr>
            <a:r>
              <a:rPr lang="ru-RU" sz="2000" dirty="0">
                <a:latin typeface="Times New Roman" pitchFamily="18" charset="0"/>
                <a:cs typeface="Times New Roman" pitchFamily="18" charset="0"/>
              </a:rPr>
              <a:t>продолжать развивать умение детей выражать свое настроение и потребности с помощью различных пантомимических, мимических и других средств, поддерживая стремление детей передавать (изображать, демонстрировать) радость, огорчение, удивление в имитационных играх; </a:t>
            </a:r>
          </a:p>
          <a:p>
            <a:pPr marL="285750" lvl="0" indent="-285750" fontAlgn="auto" hangingPunct="0">
              <a:buFont typeface="Arial" pitchFamily="34" charset="0"/>
              <a:buChar char="•"/>
            </a:pPr>
            <a:r>
              <a:rPr lang="ru-RU" sz="2000" dirty="0">
                <a:latin typeface="Times New Roman" pitchFamily="18" charset="0"/>
                <a:cs typeface="Times New Roman" pitchFamily="18" charset="0"/>
              </a:rPr>
              <a:t>совершенствовать имитационные движения детей, обогащать их выразительность, совершенствовать движения рук в играх с театром на рукавичках, со специально разработанными куклами бибабо (для всей ладони, без отверстия для пальцев) и с персонажами пальчикового театра; </a:t>
            </a:r>
          </a:p>
          <a:p>
            <a:pPr marL="285750" lvl="0" indent="-285750" fontAlgn="auto" hangingPunct="0">
              <a:buFont typeface="Arial" pitchFamily="34" charset="0"/>
              <a:buChar char="•"/>
            </a:pPr>
            <a:r>
              <a:rPr lang="ru-RU" sz="2000" dirty="0">
                <a:latin typeface="Times New Roman" pitchFamily="18" charset="0"/>
                <a:cs typeface="Times New Roman" pitchFamily="18" charset="0"/>
              </a:rPr>
              <a:t>продолжать учить детей элементарным операциям внутреннего программирования с опорой на реальные действия на вербальном и невербальном уровнях: показ и называние картинок, изображающих игровые ситуации; игры с использованием звукоподражания, элементарного интонирования речевых и неречевых звуков, произнесение отдельных реплик в играх с образными игрушками;</a:t>
            </a:r>
          </a:p>
        </p:txBody>
      </p:sp>
    </p:spTree>
    <p:extLst>
      <p:ext uri="{BB962C8B-B14F-4D97-AF65-F5344CB8AC3E}">
        <p14:creationId xmlns:p14="http://schemas.microsoft.com/office/powerpoint/2010/main" val="2419148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3244334"/>
            <a:ext cx="8158413" cy="769441"/>
          </a:xfrm>
          <a:prstGeom prst="rect">
            <a:avLst/>
          </a:prstGeom>
        </p:spPr>
        <p:txBody>
          <a:bodyPr wrap="square">
            <a:spAutoFit/>
          </a:bodyPr>
          <a:lstStyle/>
          <a:p>
            <a:pPr hangingPunct="0"/>
            <a:r>
              <a:rPr lang="ru-RU" sz="4400" b="1" dirty="0">
                <a:solidFill>
                  <a:srgbClr val="FF0000"/>
                </a:solidFill>
              </a:rPr>
              <a:t>Основное содержание</a:t>
            </a:r>
          </a:p>
        </p:txBody>
      </p:sp>
    </p:spTree>
    <p:extLst>
      <p:ext uri="{BB962C8B-B14F-4D97-AF65-F5344CB8AC3E}">
        <p14:creationId xmlns:p14="http://schemas.microsoft.com/office/powerpoint/2010/main" val="3174705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2058"/>
            <a:ext cx="9144000" cy="5909310"/>
          </a:xfrm>
          <a:prstGeom prst="rect">
            <a:avLst/>
          </a:prstGeom>
        </p:spPr>
        <p:txBody>
          <a:bodyPr wrap="square">
            <a:spAutoFit/>
          </a:bodyPr>
          <a:lstStyle/>
          <a:p>
            <a:pPr hangingPunct="0"/>
            <a:r>
              <a:rPr lang="ru-RU" b="1" i="1" dirty="0">
                <a:latin typeface="Times New Roman" pitchFamily="18" charset="0"/>
                <a:cs typeface="Times New Roman" pitchFamily="18" charset="0"/>
              </a:rPr>
              <a:t>Развитие общих речевых навыков.</a:t>
            </a:r>
            <a:r>
              <a:rPr lang="ru-RU" dirty="0">
                <a:latin typeface="Times New Roman" pitchFamily="18" charset="0"/>
                <a:cs typeface="Times New Roman" pitchFamily="18" charset="0"/>
              </a:rPr>
              <a:t> Упражнения на формирование правильного дыхания, осанки: выработка глубокого диафрагмально-реберного дыхания, выработка свободного, плавного, удлиненного, направленного выдоха.</a:t>
            </a:r>
          </a:p>
          <a:p>
            <a:r>
              <a:rPr lang="ru-RU" dirty="0">
                <a:latin typeface="Times New Roman" pitchFamily="18" charset="0"/>
                <a:cs typeface="Times New Roman" pitchFamily="18" charset="0"/>
              </a:rPr>
              <a:t>Упражнения и игры на развитие слухового восприятия, внимания, чувства ритма, прежде всего, способности подражать темпу и ритму неречевых и речевых </a:t>
            </a:r>
            <a:r>
              <a:rPr lang="ru-RU" dirty="0" smtClean="0">
                <a:latin typeface="Times New Roman" pitchFamily="18" charset="0"/>
                <a:cs typeface="Times New Roman" pitchFamily="18" charset="0"/>
              </a:rPr>
              <a:t>звучаний.</a:t>
            </a:r>
          </a:p>
          <a:p>
            <a:r>
              <a:rPr lang="ru-RU" dirty="0" smtClean="0">
                <a:latin typeface="Times New Roman" pitchFamily="18" charset="0"/>
                <a:cs typeface="Times New Roman" pitchFamily="18" charset="0"/>
              </a:rPr>
              <a:t>Игровые упражнения на развитие фонематического восприятия: различение гласных звуков [а, у, и, о, э, ы] на основе восприятия их беззвучной артикуляции, с опорой на картинки, символизирующие положение губ при произнесении гласных, различение согласных звуков с опорой на картинки-символы (корова мычит — [м], ежик пыхтит — [п]), различение существительных, сходных по звучанию, но отличающихся одним звуком (</a:t>
            </a:r>
            <a:r>
              <a:rPr lang="ru-RU" i="1" dirty="0" smtClean="0">
                <a:latin typeface="Times New Roman" pitchFamily="18" charset="0"/>
                <a:cs typeface="Times New Roman" pitchFamily="18" charset="0"/>
              </a:rPr>
              <a:t>бочка — точка, дом — ком, лак — мак, усы — уши, лук — жук</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Упражнения </a:t>
            </a:r>
            <a:r>
              <a:rPr lang="ru-RU" dirty="0">
                <a:latin typeface="Times New Roman" pitchFamily="18" charset="0"/>
                <a:cs typeface="Times New Roman" pitchFamily="18" charset="0"/>
              </a:rPr>
              <a:t>на развитие речевой моторики детей: оральный и артикуляторный </a:t>
            </a:r>
            <a:r>
              <a:rPr lang="ru-RU" dirty="0" err="1">
                <a:latin typeface="Times New Roman" pitchFamily="18" charset="0"/>
                <a:cs typeface="Times New Roman" pitchFamily="18" charset="0"/>
              </a:rPr>
              <a:t>праксис</a:t>
            </a:r>
            <a:r>
              <a:rPr lang="ru-RU" dirty="0">
                <a:latin typeface="Times New Roman" pitchFamily="18" charset="0"/>
                <a:cs typeface="Times New Roman" pitchFamily="18" charset="0"/>
              </a:rPr>
              <a:t>, точность, чистоту, объем, плавность движений, умение удерживать заданную позу в процессе выполнения артикуляторных упражнений (по образцу и словесной инструкции), умение выполнять мимические движения (по образцу и словесной инструкции</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Упражнения на развитие голосовых характеристик детей: навыка произвольной регуляции силы голоса (громко — тихо — шепотом), навыка модуляции голоса по высоте на материале сказок («Волк и семеро козлят», «Три медведя», «Колобок» и др.). </a:t>
            </a:r>
          </a:p>
          <a:p>
            <a:r>
              <a:rPr lang="ru-RU" dirty="0" smtClean="0">
                <a:latin typeface="Times New Roman" pitchFamily="18" charset="0"/>
                <a:cs typeface="Times New Roman" pitchFamily="18" charset="0"/>
              </a:rPr>
              <a:t>Игры и упражнения на развитие интонации, формирование умения детей слышать выразительность речи других, развитие у них инициативы «окрашивания» речи, ее произвольной выразительности.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33637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1650"/>
            <a:ext cx="9144000" cy="6247864"/>
          </a:xfrm>
          <a:prstGeom prst="rect">
            <a:avLst/>
          </a:prstGeom>
        </p:spPr>
        <p:txBody>
          <a:bodyPr wrap="square">
            <a:spAutoFit/>
          </a:bodyPr>
          <a:lstStyle/>
          <a:p>
            <a:r>
              <a:rPr lang="ru-RU" sz="2000" b="1" i="1" dirty="0">
                <a:latin typeface="Times New Roman" pitchFamily="18" charset="0"/>
                <a:cs typeface="Times New Roman" pitchFamily="18" charset="0"/>
              </a:rPr>
              <a:t>Развитие </a:t>
            </a:r>
            <a:r>
              <a:rPr lang="ru-RU" sz="2000" b="1" i="1" dirty="0" err="1">
                <a:latin typeface="Times New Roman" pitchFamily="18" charset="0"/>
                <a:cs typeface="Times New Roman" pitchFamily="18" charset="0"/>
              </a:rPr>
              <a:t>импрессивного</a:t>
            </a:r>
            <a:r>
              <a:rPr lang="ru-RU" sz="2000" b="1" i="1" dirty="0">
                <a:latin typeface="Times New Roman" pitchFamily="18" charset="0"/>
                <a:cs typeface="Times New Roman" pitchFamily="18" charset="0"/>
              </a:rPr>
              <a:t> и экспрессивного словаря.</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Игровые ситуации, в которых взрослые закрепляют понимание детьми значений слов в их ситуативной, предметной и понятийной соотнесенности. Дидактические игры и игровые упражнения на закрепление умений детей соотносить предметы, действия, качества с их словесным обозначением, узнавать предметы по их описанию и называть их основные признаки. </a:t>
            </a:r>
          </a:p>
          <a:p>
            <a:r>
              <a:rPr lang="ru-RU" sz="2000" dirty="0">
                <a:latin typeface="Times New Roman" pitchFamily="18" charset="0"/>
                <a:cs typeface="Times New Roman" pitchFamily="18" charset="0"/>
              </a:rPr>
              <a:t>Побуждение детей использовать слова в речи и исправлять ошибки воспроизведения </a:t>
            </a:r>
            <a:r>
              <a:rPr lang="ru-RU" sz="2000" dirty="0" err="1">
                <a:latin typeface="Times New Roman" pitchFamily="18" charset="0"/>
                <a:cs typeface="Times New Roman" pitchFamily="18" charset="0"/>
              </a:rPr>
              <a:t>звукослоговой</a:t>
            </a:r>
            <a:r>
              <a:rPr lang="ru-RU" sz="2000" dirty="0">
                <a:latin typeface="Times New Roman" pitchFamily="18" charset="0"/>
                <a:cs typeface="Times New Roman" pitchFamily="18" charset="0"/>
              </a:rPr>
              <a:t> структуры (с учетом возможностей детей). </a:t>
            </a:r>
          </a:p>
          <a:p>
            <a:r>
              <a:rPr lang="ru-RU" sz="2000" dirty="0">
                <a:latin typeface="Times New Roman" pitchFamily="18" charset="0"/>
                <a:cs typeface="Times New Roman" pitchFamily="18" charset="0"/>
              </a:rPr>
              <a:t>Создание речевых ситуаций, в ходе которых уточняется понимание и (по возможности) использование детьми в речи: существительных,</a:t>
            </a:r>
            <a:r>
              <a:rPr lang="ru-RU" sz="2000" i="1" dirty="0">
                <a:latin typeface="Times New Roman" pitchFamily="18" charset="0"/>
                <a:cs typeface="Times New Roman" pitchFamily="18" charset="0"/>
              </a:rPr>
              <a:t> </a:t>
            </a:r>
            <a:r>
              <a:rPr lang="ru-RU" sz="2000" dirty="0">
                <a:latin typeface="Times New Roman" pitchFamily="18" charset="0"/>
                <a:cs typeface="Times New Roman" pitchFamily="18" charset="0"/>
              </a:rPr>
              <a:t>конкретных и обобщающих; обозначающих форму предметов (</a:t>
            </a:r>
            <a:r>
              <a:rPr lang="ru-RU" sz="2000" i="1" dirty="0">
                <a:latin typeface="Times New Roman" pitchFamily="18" charset="0"/>
                <a:cs typeface="Times New Roman" pitchFamily="18" charset="0"/>
              </a:rPr>
              <a:t>шар, куб</a:t>
            </a:r>
            <a:r>
              <a:rPr lang="ru-RU" sz="2000" dirty="0">
                <a:latin typeface="Times New Roman" pitchFamily="18" charset="0"/>
                <a:cs typeface="Times New Roman" pitchFamily="18" charset="0"/>
              </a:rPr>
              <a:t>); обозначающих временные понятия (</a:t>
            </a:r>
            <a:r>
              <a:rPr lang="ru-RU" sz="2000" i="1" dirty="0">
                <a:latin typeface="Times New Roman" pitchFamily="18" charset="0"/>
                <a:cs typeface="Times New Roman" pitchFamily="18" charset="0"/>
              </a:rPr>
              <a:t>день, ночь, утро, вечер</a:t>
            </a:r>
            <a:r>
              <a:rPr lang="ru-RU" sz="2000" dirty="0">
                <a:latin typeface="Times New Roman" pitchFamily="18" charset="0"/>
                <a:cs typeface="Times New Roman" pitchFamily="18" charset="0"/>
              </a:rPr>
              <a:t>); глаголов, обозначающих близкие по ситуации действия (</a:t>
            </a:r>
            <a:r>
              <a:rPr lang="ru-RU" sz="2000" i="1" dirty="0">
                <a:latin typeface="Times New Roman" pitchFamily="18" charset="0"/>
                <a:cs typeface="Times New Roman" pitchFamily="18" charset="0"/>
              </a:rPr>
              <a:t>спит — лежит, несет — везет, моет — умывается — стирает и др.</a:t>
            </a:r>
            <a:r>
              <a:rPr lang="ru-RU" sz="2000" dirty="0">
                <a:latin typeface="Times New Roman" pitchFamily="18" charset="0"/>
                <a:cs typeface="Times New Roman" pitchFamily="18" charset="0"/>
              </a:rPr>
              <a:t>); прилагательных (</a:t>
            </a:r>
            <a:r>
              <a:rPr lang="ru-RU" sz="2000" i="1" dirty="0">
                <a:latin typeface="Times New Roman" pitchFamily="18" charset="0"/>
                <a:cs typeface="Times New Roman" pitchFamily="18" charset="0"/>
              </a:rPr>
              <a:t>грязный, чистый, острый, жесткий, </a:t>
            </a:r>
            <a:r>
              <a:rPr lang="ru-RU" sz="2000" i="1" dirty="0" err="1">
                <a:latin typeface="Times New Roman" pitchFamily="18" charset="0"/>
                <a:cs typeface="Times New Roman" pitchFamily="18" charset="0"/>
              </a:rPr>
              <a:t>мышкин</a:t>
            </a:r>
            <a:r>
              <a:rPr lang="ru-RU" sz="2000" i="1" dirty="0">
                <a:latin typeface="Times New Roman" pitchFamily="18" charset="0"/>
                <a:cs typeface="Times New Roman" pitchFamily="18" charset="0"/>
              </a:rPr>
              <a:t>, птичий, больше, меньше, красивее и др.</a:t>
            </a:r>
            <a:r>
              <a:rPr lang="ru-RU" sz="2000" dirty="0">
                <a:latin typeface="Times New Roman" pitchFamily="18" charset="0"/>
                <a:cs typeface="Times New Roman" pitchFamily="18" charset="0"/>
              </a:rPr>
              <a:t>); местоимений (</a:t>
            </a:r>
            <a:r>
              <a:rPr lang="ru-RU" sz="2000" i="1" dirty="0">
                <a:latin typeface="Times New Roman" pitchFamily="18" charset="0"/>
                <a:cs typeface="Times New Roman" pitchFamily="18" charset="0"/>
              </a:rPr>
              <a:t>я, ты, мы, вы; он, она, они, этот, тот, такой</a:t>
            </a: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мой, твой, наш, сам, все, каждый, никто, ничей, кто-то, что-то)</a:t>
            </a: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наречий</a:t>
            </a: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чисто, грязно, правильно, красиво, много, мало, еще, внизу, вверху, высоко, низко, сейчас, потом, теперь, скоро, больше, меньше, выше, ниже, лучше</a:t>
            </a:r>
            <a:r>
              <a:rPr lang="ru-RU" sz="2000" dirty="0">
                <a:latin typeface="Times New Roman" pitchFamily="18" charset="0"/>
                <a:cs typeface="Times New Roman" pitchFamily="18" charset="0"/>
              </a:rPr>
              <a:t> и др.); количественных числительных (</a:t>
            </a:r>
            <a:r>
              <a:rPr lang="ru-RU" sz="2000" i="1" dirty="0">
                <a:latin typeface="Times New Roman" pitchFamily="18" charset="0"/>
                <a:cs typeface="Times New Roman" pitchFamily="18" charset="0"/>
              </a:rPr>
              <a:t>один, два, три, четыре, пять</a:t>
            </a:r>
            <a:r>
              <a:rPr lang="ru-RU" sz="2000" dirty="0">
                <a:latin typeface="Times New Roman" pitchFamily="18" charset="0"/>
                <a:cs typeface="Times New Roman" pitchFamily="18" charset="0"/>
              </a:rPr>
              <a:t>); предлогов (</a:t>
            </a:r>
            <a:r>
              <a:rPr lang="ru-RU" sz="2000" i="1" dirty="0">
                <a:latin typeface="Times New Roman" pitchFamily="18" charset="0"/>
                <a:cs typeface="Times New Roman" pitchFamily="18" charset="0"/>
              </a:rPr>
              <a:t>в, на, за, под, из, у, с, от</a:t>
            </a:r>
            <a:r>
              <a:rPr lang="ru-RU" sz="2000" dirty="0">
                <a:latin typeface="Times New Roman" pitchFamily="18" charset="0"/>
                <a:cs typeface="Times New Roman" pitchFamily="18" charset="0"/>
              </a:rPr>
              <a:t>); союзов (</a:t>
            </a:r>
            <a:r>
              <a:rPr lang="ru-RU" sz="2000" i="1" dirty="0">
                <a:latin typeface="Times New Roman" pitchFamily="18" charset="0"/>
                <a:cs typeface="Times New Roman" pitchFamily="18" charset="0"/>
              </a:rPr>
              <a:t>и</a:t>
            </a:r>
            <a:r>
              <a:rPr lang="ru-RU" sz="2000" dirty="0">
                <a:latin typeface="Times New Roman" pitchFamily="18" charset="0"/>
                <a:cs typeface="Times New Roman" pitchFamily="18" charset="0"/>
              </a:rPr>
              <a:t>). </a:t>
            </a:r>
          </a:p>
        </p:txBody>
      </p:sp>
    </p:spTree>
    <p:extLst>
      <p:ext uri="{BB962C8B-B14F-4D97-AF65-F5344CB8AC3E}">
        <p14:creationId xmlns:p14="http://schemas.microsoft.com/office/powerpoint/2010/main" val="1809616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964488" cy="4893647"/>
          </a:xfrm>
          <a:prstGeom prst="rect">
            <a:avLst/>
          </a:prstGeom>
        </p:spPr>
        <p:txBody>
          <a:bodyPr wrap="square">
            <a:spAutoFit/>
          </a:bodyPr>
          <a:lstStyle/>
          <a:p>
            <a:r>
              <a:rPr lang="ru-RU" sz="2400" b="1" i="1" dirty="0">
                <a:latin typeface="Times New Roman" pitchFamily="18" charset="0"/>
                <a:cs typeface="Times New Roman" pitchFamily="18" charset="0"/>
              </a:rPr>
              <a:t>Развитие грамматического строя речи.</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Игровые упражнения и образовательные ситуации, направленные на формирование у детей умения понимать смысл сказанного, ориентируясь на грамматические формы слов. Упражнения, речевые ситуации на дифференцирование в </a:t>
            </a:r>
            <a:r>
              <a:rPr lang="ru-RU" sz="2400" dirty="0" err="1">
                <a:latin typeface="Times New Roman" pitchFamily="18" charset="0"/>
                <a:cs typeface="Times New Roman" pitchFamily="18" charset="0"/>
              </a:rPr>
              <a:t>импрессивной</a:t>
            </a:r>
            <a:r>
              <a:rPr lang="ru-RU" sz="2400" dirty="0">
                <a:latin typeface="Times New Roman" pitchFamily="18" charset="0"/>
                <a:cs typeface="Times New Roman" pitchFamily="18" charset="0"/>
              </a:rPr>
              <a:t> речи продуктивных форм словоизменения и словообразования, грамматических конструкций. </a:t>
            </a:r>
          </a:p>
          <a:p>
            <a:r>
              <a:rPr lang="ru-RU" sz="2400" dirty="0">
                <a:latin typeface="Times New Roman" pitchFamily="18" charset="0"/>
                <a:cs typeface="Times New Roman" pitchFamily="18" charset="0"/>
              </a:rPr>
              <a:t>Игровые ситуации на развитие навыков самостоятельного использования грамматических форм словоизменительных и словообразовательных моделей. Стимулирование детей в предметно-практической, игровой и другой деятельности к использованию усвоенных слов и грамматических форм в предложениях.</a:t>
            </a:r>
          </a:p>
        </p:txBody>
      </p:sp>
    </p:spTree>
    <p:extLst>
      <p:ext uri="{BB962C8B-B14F-4D97-AF65-F5344CB8AC3E}">
        <p14:creationId xmlns:p14="http://schemas.microsoft.com/office/powerpoint/2010/main" val="1821866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8152"/>
            <a:ext cx="9144000" cy="6555641"/>
          </a:xfrm>
          <a:prstGeom prst="rect">
            <a:avLst/>
          </a:prstGeom>
        </p:spPr>
        <p:txBody>
          <a:bodyPr wrap="square">
            <a:spAutoFit/>
          </a:bodyPr>
          <a:lstStyle/>
          <a:p>
            <a:endParaRPr lang="ru-RU" b="1" i="1" dirty="0" smtClean="0"/>
          </a:p>
          <a:p>
            <a:endParaRPr lang="ru-RU" b="1" i="1" dirty="0"/>
          </a:p>
          <a:p>
            <a:r>
              <a:rPr lang="ru-RU" sz="2400" b="1" i="1" dirty="0" smtClean="0">
                <a:latin typeface="Times New Roman" pitchFamily="18" charset="0"/>
                <a:cs typeface="Times New Roman" pitchFamily="18" charset="0"/>
              </a:rPr>
              <a:t>Развитие </a:t>
            </a:r>
            <a:r>
              <a:rPr lang="ru-RU" sz="2400" b="1" i="1" dirty="0">
                <a:latin typeface="Times New Roman" pitchFamily="18" charset="0"/>
                <a:cs typeface="Times New Roman" pitchFamily="18" charset="0"/>
              </a:rPr>
              <a:t>навыков общения, разговорной (диалогической) речи, элементарных навыков самостоятельного высказывания.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Побуждение детей к речевому сопровождению всех видов деятельности. </a:t>
            </a:r>
          </a:p>
          <a:p>
            <a:r>
              <a:rPr lang="ru-RU" sz="2400" dirty="0">
                <a:latin typeface="Times New Roman" pitchFamily="18" charset="0"/>
                <a:cs typeface="Times New Roman" pitchFamily="18" charset="0"/>
              </a:rPr>
              <a:t>Беседы по содержанию сказок, картин, прослушанного нового произведения (с опорой на наглядность), диалоги с детьми и между детьми в различных видах деятельности.</a:t>
            </a:r>
          </a:p>
          <a:p>
            <a:r>
              <a:rPr lang="ru-RU" sz="2400" dirty="0">
                <a:latin typeface="Times New Roman" pitchFamily="18" charset="0"/>
                <a:cs typeface="Times New Roman" pitchFamily="18" charset="0"/>
              </a:rPr>
              <a:t>Игровые упражнения с целью обучения детей определять взаимоотношения действующих лиц (по демонстрации действий, по сюжетной картинке). Побуждение детей к эмоциональной оценке поступков персонажей литературных произведений.</a:t>
            </a:r>
          </a:p>
          <a:p>
            <a:r>
              <a:rPr lang="ru-RU" sz="2400" dirty="0">
                <a:latin typeface="Times New Roman" pitchFamily="18" charset="0"/>
                <a:cs typeface="Times New Roman" pitchFamily="18" charset="0"/>
              </a:rPr>
              <a:t>Совместное с детьми составление рассказов описательного и повествовательного характера с опорой на прослушанный текст и картинки. Организация речевых ситуаций, в которых детям необходимо передать содержание знакомой сказки по серии картин, выразить свое отношение к поступкам героев.</a:t>
            </a:r>
          </a:p>
        </p:txBody>
      </p:sp>
    </p:spTree>
    <p:extLst>
      <p:ext uri="{BB962C8B-B14F-4D97-AF65-F5344CB8AC3E}">
        <p14:creationId xmlns:p14="http://schemas.microsoft.com/office/powerpoint/2010/main" val="361618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8847"/>
            <a:ext cx="9144000" cy="6370975"/>
          </a:xfrm>
          <a:prstGeom prst="rect">
            <a:avLst/>
          </a:prstGeom>
        </p:spPr>
        <p:txBody>
          <a:bodyPr wrap="square">
            <a:spAutoFit/>
          </a:bodyPr>
          <a:lstStyle/>
          <a:p>
            <a:pPr algn="just"/>
            <a:r>
              <a:rPr lang="ru-RU" sz="2400" dirty="0" smtClean="0"/>
              <a:t>          </a:t>
            </a:r>
            <a:r>
              <a:rPr lang="x-none" sz="2400" smtClean="0"/>
              <a:t>В </a:t>
            </a:r>
            <a:r>
              <a:rPr lang="x-none" sz="2400"/>
              <a:t>работе по развитию речи применяются следующие приемы и методы: индивидуальное и хоровое повторение речевого материала; составление диалогов по наглядной ситуации; комментированное рисование; упражнения в конструировании фраз с местоимениями и глаголами в 1, 2, 3-м лице единственного и множественного числа; объяснение имитационных действий, упражнения в словообразовании и словоизменении; описание игрушек; составление рассказов по картине; воспроизведение различных ритмических структур для лучшего усвоения стихотворных текстов; проведение бесед; чтение художественных текстов и т. д.</a:t>
            </a:r>
            <a:endParaRPr lang="ru-RU" sz="2400" dirty="0"/>
          </a:p>
          <a:p>
            <a:pPr algn="just"/>
            <a:r>
              <a:rPr lang="ru-RU" sz="2400" dirty="0" smtClean="0"/>
              <a:t>           </a:t>
            </a:r>
            <a:r>
              <a:rPr lang="x-none" sz="2400" smtClean="0"/>
              <a:t>На </a:t>
            </a:r>
            <a:r>
              <a:rPr lang="x-none" sz="2400"/>
              <a:t>занятиях по развитию речи происходит систематизация и актуализация практически накопленного детьми речевого материала. Занятия по развитию речи, формированию представлений о себе и об окружающем мире строятся по принципу речевого общения, что создает основу для более эффективного овладения языком.</a:t>
            </a:r>
            <a:endParaRPr lang="ru-RU" sz="2400" dirty="0"/>
          </a:p>
        </p:txBody>
      </p:sp>
    </p:spTree>
    <p:extLst>
      <p:ext uri="{BB962C8B-B14F-4D97-AF65-F5344CB8AC3E}">
        <p14:creationId xmlns:p14="http://schemas.microsoft.com/office/powerpoint/2010/main" val="348422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3408"/>
            <a:ext cx="9144000" cy="6678751"/>
          </a:xfrm>
          <a:prstGeom prst="rect">
            <a:avLst/>
          </a:prstGeom>
        </p:spPr>
        <p:txBody>
          <a:bodyPr wrap="square">
            <a:spAutoFit/>
          </a:bodyPr>
          <a:lstStyle/>
          <a:p>
            <a:pPr fontAlgn="base" hangingPunct="0"/>
            <a:endParaRPr lang="ru-RU" dirty="0" smtClean="0"/>
          </a:p>
          <a:p>
            <a:pPr fontAlgn="base" hangingPunct="0"/>
            <a:r>
              <a:rPr lang="ru-RU" b="1" dirty="0" smtClean="0">
                <a:solidFill>
                  <a:srgbClr val="FF0000"/>
                </a:solidFill>
                <a:latin typeface="Times New Roman" pitchFamily="18" charset="0"/>
                <a:cs typeface="Times New Roman" pitchFamily="18" charset="0"/>
              </a:rPr>
              <a:t>Педагогический </a:t>
            </a:r>
            <a:r>
              <a:rPr lang="ru-RU" b="1" dirty="0">
                <a:solidFill>
                  <a:srgbClr val="FF0000"/>
                </a:solidFill>
                <a:latin typeface="Times New Roman" pitchFamily="18" charset="0"/>
                <a:cs typeface="Times New Roman" pitchFamily="18" charset="0"/>
              </a:rPr>
              <a:t>замысел:</a:t>
            </a:r>
          </a:p>
          <a:p>
            <a:pPr fontAlgn="base" hangingPunct="0"/>
            <a:r>
              <a:rPr lang="ru-RU" dirty="0">
                <a:latin typeface="Times New Roman" pitchFamily="18" charset="0"/>
                <a:cs typeface="Times New Roman" pitchFamily="18" charset="0"/>
              </a:rPr>
              <a:t> </a:t>
            </a:r>
          </a:p>
          <a:p>
            <a:pPr marL="285750" lvl="0" indent="-285750" fontAlgn="base" hangingPunct="0">
              <a:buFont typeface="Arial" pitchFamily="34" charset="0"/>
              <a:buChar char="•"/>
            </a:pPr>
            <a:r>
              <a:rPr lang="ru-RU" sz="2200" dirty="0">
                <a:latin typeface="Times New Roman" pitchFamily="18" charset="0"/>
                <a:cs typeface="Times New Roman" pitchFamily="18" charset="0"/>
              </a:rPr>
              <a:t>стимулировать речевую активность детей, развивая коммуникативную функцию речи на занятиях, в играх, в бытовых ситуациях, поддерживать стремление детей к общению со взрослыми и сверстниками;</a:t>
            </a:r>
          </a:p>
          <a:p>
            <a:pPr marL="285750" lvl="0" indent="-285750" hangingPunct="0">
              <a:buFont typeface="Arial" pitchFamily="34" charset="0"/>
              <a:buChar char="•"/>
            </a:pPr>
            <a:r>
              <a:rPr lang="ru-RU" sz="2200" dirty="0">
                <a:latin typeface="Times New Roman" pitchFamily="18" charset="0"/>
                <a:cs typeface="Times New Roman" pitchFamily="18" charset="0"/>
              </a:rPr>
              <a:t>формировать у детей потребность в общении, развивать образ «Я» на основе представлений о собственных возможностях и умениях («У меня глаза — я умею смотреть», «Это мои руки — я умею…» и т. д.), значимых для взаимодействия со сверстниками и взрослыми;</a:t>
            </a:r>
          </a:p>
          <a:p>
            <a:pPr marL="285750" lvl="0" indent="-285750" fontAlgn="base" hangingPunct="0">
              <a:buFont typeface="Arial" pitchFamily="34" charset="0"/>
              <a:buChar char="•"/>
            </a:pPr>
            <a:r>
              <a:rPr lang="ru-RU" sz="2200" dirty="0">
                <a:latin typeface="Times New Roman" pitchFamily="18" charset="0"/>
                <a:cs typeface="Times New Roman" pitchFamily="18" charset="0"/>
              </a:rPr>
              <a:t>обеспечивать необходимую мотивацию речи посредством создания ситуаций общения, воспитывая отношение к сверстнику как объекту взаимодействия, развивать субъектно-объектные отношения;</a:t>
            </a:r>
          </a:p>
          <a:p>
            <a:pPr marL="285750" lvl="0" indent="-285750" fontAlgn="base" hangingPunct="0">
              <a:buFont typeface="Arial" pitchFamily="34" charset="0"/>
              <a:buChar char="•"/>
            </a:pPr>
            <a:r>
              <a:rPr lang="ru-RU" sz="2200" dirty="0">
                <a:latin typeface="Times New Roman" pitchFamily="18" charset="0"/>
                <a:cs typeface="Times New Roman" pitchFamily="18" charset="0"/>
              </a:rPr>
              <a:t>учить у детей задавать вопросы, формулировать простейшие сообщения и побуждения (пользоваться различными типами коммуникативных высказываний), развивать фразовую речь детей;</a:t>
            </a:r>
          </a:p>
          <a:p>
            <a:pPr marL="285750" lvl="0" indent="-285750" fontAlgn="base" hangingPunct="0">
              <a:buFont typeface="Arial" pitchFamily="34" charset="0"/>
              <a:buChar char="•"/>
            </a:pPr>
            <a:r>
              <a:rPr lang="ru-RU" sz="2200" dirty="0">
                <a:latin typeface="Times New Roman" pitchFamily="18" charset="0"/>
                <a:cs typeface="Times New Roman" pitchFamily="18" charset="0"/>
              </a:rPr>
              <a:t>обогащать номинативный и глагольный словарь детей, связанный с содержанием их эмоционального, бытового, предметного, игрового опыта</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320671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08"/>
          </a:xfrm>
          <a:prstGeom prst="rect">
            <a:avLst/>
          </a:prstGeom>
        </p:spPr>
        <p:txBody>
          <a:bodyPr wrap="square">
            <a:spAutoFit/>
          </a:bodyPr>
          <a:lstStyle/>
          <a:p>
            <a:pPr marL="285750" lvl="0" indent="-285750" fontAlgn="base" hangingPunct="0">
              <a:buFont typeface="Arial" pitchFamily="34" charset="0"/>
              <a:buChar char="•"/>
            </a:pPr>
            <a:r>
              <a:rPr lang="ru-RU" dirty="0">
                <a:latin typeface="Times New Roman" pitchFamily="18" charset="0"/>
                <a:cs typeface="Times New Roman" pitchFamily="18" charset="0"/>
              </a:rPr>
              <a:t>привлекать детей к составлению вместе со взрослым простейшего словесного отчета о выполненных действиях как способа активизации развития словесной регуляции действий;</a:t>
            </a:r>
          </a:p>
          <a:p>
            <a:pPr marL="285750" lvl="0" indent="-285750" fontAlgn="base" hangingPunct="0">
              <a:buFont typeface="Arial" pitchFamily="34" charset="0"/>
              <a:buChar char="•"/>
            </a:pPr>
            <a:r>
              <a:rPr lang="ru-RU" dirty="0">
                <a:latin typeface="Times New Roman" pitchFamily="18" charset="0"/>
                <a:cs typeface="Times New Roman" pitchFamily="18" charset="0"/>
              </a:rPr>
              <a:t>создавать условия для использования детьми речевого материала, усвоенного на занятиях по развитию речи, в театрализованных играх и в повседневной жизни;</a:t>
            </a:r>
          </a:p>
          <a:p>
            <a:pPr marL="285750" lvl="0" indent="-285750" fontAlgn="base" hangingPunct="0">
              <a:buFont typeface="Arial" pitchFamily="34" charset="0"/>
              <a:buChar char="•"/>
            </a:pPr>
            <a:r>
              <a:rPr lang="ru-RU" dirty="0">
                <a:latin typeface="Times New Roman" pitchFamily="18" charset="0"/>
                <a:cs typeface="Times New Roman" pitchFamily="18" charset="0"/>
              </a:rPr>
              <a:t>привлекать внимание детей к различным эмоциональным состояниям людей, учить их подражать выражению лица взрослого (перед зеркалом и без него) и его действиям (жалеет — обнимает, гладит по голове; радуется — хлопает в ладоши и т. п.);</a:t>
            </a:r>
          </a:p>
          <a:p>
            <a:pPr marL="285750" lvl="0" indent="-285750" fontAlgn="base" hangingPunct="0">
              <a:buFont typeface="Arial" pitchFamily="34" charset="0"/>
              <a:buChar char="•"/>
            </a:pPr>
            <a:r>
              <a:rPr lang="ru-RU" dirty="0">
                <a:latin typeface="Times New Roman" pitchFamily="18" charset="0"/>
                <a:cs typeface="Times New Roman" pitchFamily="18" charset="0"/>
              </a:rPr>
              <a:t>развивать умение детей выражать свое настроение и потребности с помощью доступных пантомимических, мимических и других средств;</a:t>
            </a:r>
          </a:p>
          <a:p>
            <a:pPr marL="285750" lvl="0" indent="-285750" hangingPunct="0">
              <a:buFont typeface="Arial" pitchFamily="34" charset="0"/>
              <a:buChar char="•"/>
            </a:pPr>
            <a:r>
              <a:rPr lang="ru-RU" dirty="0">
                <a:latin typeface="Times New Roman" pitchFamily="18" charset="0"/>
                <a:cs typeface="Times New Roman" pitchFamily="18" charset="0"/>
              </a:rPr>
              <a:t>развивать интерес детей к окружающему миру (миру людей, животных, растений, минералов, к явлениям природы), стимулировать их желание наблюдать за изменениями, происходящими в окружающем мире, и отражать свои впечатления в речи;</a:t>
            </a:r>
          </a:p>
          <a:p>
            <a:pPr marL="285750" lvl="0" indent="-285750" hangingPunct="0">
              <a:buFont typeface="Arial" pitchFamily="34" charset="0"/>
              <a:buChar char="•"/>
            </a:pPr>
            <a:r>
              <a:rPr lang="ru-RU" dirty="0">
                <a:latin typeface="Times New Roman" pitchFamily="18" charset="0"/>
                <a:cs typeface="Times New Roman" pitchFamily="18" charset="0"/>
              </a:rPr>
              <a:t>формировать представления детей о родственных отношениях в семье, о способах коммуникации с близкими людьми;</a:t>
            </a:r>
          </a:p>
          <a:p>
            <a:pPr marL="285750" lvl="0" indent="-285750" hangingPunct="0">
              <a:buFont typeface="Arial" pitchFamily="34" charset="0"/>
              <a:buChar char="•"/>
            </a:pPr>
            <a:r>
              <a:rPr lang="ru-RU" dirty="0">
                <a:latin typeface="Times New Roman" pitchFamily="18" charset="0"/>
                <a:cs typeface="Times New Roman" pitchFamily="18" charset="0"/>
              </a:rPr>
              <a:t>развивать диалогическую форму речи детей, поддерживать инициативные диалоги между ними, стимулируя их, создавая коммуникативные ситуации, вовлекая детей в разговор в процессе организованной и свободной деятельности;</a:t>
            </a:r>
          </a:p>
          <a:p>
            <a:pPr marL="285750" lvl="0" indent="-285750" hangingPunct="0">
              <a:buFont typeface="Arial" pitchFamily="34" charset="0"/>
              <a:buChar char="•"/>
            </a:pPr>
            <a:r>
              <a:rPr lang="ru-RU" dirty="0">
                <a:latin typeface="Times New Roman" pitchFamily="18" charset="0"/>
                <a:cs typeface="Times New Roman" pitchFamily="18" charset="0"/>
              </a:rPr>
              <a:t>развивать способность детей выражать свое настроение и потребности с помощью различных пантомимических, мимических и других средств, поддерживая стремление детей передавать (изображать, демонстрировать) радость, огорчение, удивление в имитационных играх; </a:t>
            </a:r>
          </a:p>
        </p:txBody>
      </p:sp>
    </p:spTree>
    <p:extLst>
      <p:ext uri="{BB962C8B-B14F-4D97-AF65-F5344CB8AC3E}">
        <p14:creationId xmlns:p14="http://schemas.microsoft.com/office/powerpoint/2010/main" val="133412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84" y="12661"/>
            <a:ext cx="8830696" cy="6370975"/>
          </a:xfrm>
          <a:prstGeom prst="rect">
            <a:avLst/>
          </a:prstGeom>
        </p:spPr>
        <p:txBody>
          <a:bodyPr wrap="square">
            <a:spAutoFit/>
          </a:bodyPr>
          <a:lstStyle/>
          <a:p>
            <a:pPr marL="342900" lvl="0" indent="-342900" hangingPunct="0">
              <a:buFont typeface="Arial" pitchFamily="34" charset="0"/>
              <a:buChar char="•"/>
            </a:pPr>
            <a:r>
              <a:rPr lang="ru-RU" sz="2400" dirty="0">
                <a:latin typeface="Times New Roman" pitchFamily="18" charset="0"/>
                <a:cs typeface="Times New Roman" pitchFamily="18" charset="0"/>
              </a:rPr>
              <a:t>развивать выразительность имитационных движений детей, совершенствовать движения их рук в играх с театром на рукавичках, со специально разработанными куклами бибабо (для всей ладони, без отверстия для пальцев) и персонажами пальчикового театра; </a:t>
            </a:r>
          </a:p>
          <a:p>
            <a:pPr marL="342900" lvl="0" indent="-342900">
              <a:buFont typeface="Arial" pitchFamily="34" charset="0"/>
              <a:buChar char="•"/>
            </a:pPr>
            <a:r>
              <a:rPr lang="ru-RU" sz="2400" dirty="0">
                <a:latin typeface="Times New Roman" pitchFamily="18" charset="0"/>
                <a:cs typeface="Times New Roman" pitchFamily="18" charset="0"/>
              </a:rPr>
              <a:t>развивать у детей элементарные операции внутреннего программирования с опорой на реальные действия на вербальном и невербальном уровнях: показ и называние картинок, изображающих игровые ситуации; разыгрывание ситуаций, в которых необходимо использовать звукоподражание, элементарное интонирование речевых и неречевых звуков, произнесение отдельных реплик в играх с образными игрушками. </a:t>
            </a:r>
          </a:p>
          <a:p>
            <a:pPr marL="342900" lvl="0" indent="-342900" hangingPunct="0">
              <a:buFont typeface="Arial" pitchFamily="34" charset="0"/>
              <a:buChar char="•"/>
            </a:pPr>
            <a:r>
              <a:rPr lang="ru-RU" sz="2400" dirty="0">
                <a:latin typeface="Times New Roman" pitchFamily="18" charset="0"/>
                <a:cs typeface="Times New Roman" pitchFamily="18" charset="0"/>
              </a:rPr>
              <a:t>учить детей элементарному планированию выполнения каких-либо действий с помощью взрослого и самостоятельно («Что будем делать сначала?», «Что будем делать потом?»). </a:t>
            </a:r>
          </a:p>
          <a:p>
            <a:pPr marL="342900" indent="-342900" fontAlgn="base" hangingPunct="0">
              <a:buFont typeface="Arial" pitchFamily="34" charset="0"/>
              <a:buChar char="•"/>
            </a:pPr>
            <a:endParaRPr lang="ru-RU" sz="2400" dirty="0"/>
          </a:p>
        </p:txBody>
      </p:sp>
    </p:spTree>
    <p:extLst>
      <p:ext uri="{BB962C8B-B14F-4D97-AF65-F5344CB8AC3E}">
        <p14:creationId xmlns:p14="http://schemas.microsoft.com/office/powerpoint/2010/main" val="358197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9" y="3244334"/>
            <a:ext cx="7443598" cy="707886"/>
          </a:xfrm>
          <a:prstGeom prst="rect">
            <a:avLst/>
          </a:prstGeom>
        </p:spPr>
        <p:txBody>
          <a:bodyPr wrap="square">
            <a:spAutoFit/>
          </a:bodyPr>
          <a:lstStyle/>
          <a:p>
            <a:pPr fontAlgn="base" hangingPunct="0"/>
            <a:r>
              <a:rPr lang="ru-RU" sz="4000" dirty="0" smtClean="0"/>
              <a:t>        </a:t>
            </a:r>
            <a:r>
              <a:rPr lang="ru-RU" sz="4000" dirty="0" smtClean="0">
                <a:solidFill>
                  <a:srgbClr val="FF0000"/>
                </a:solidFill>
              </a:rPr>
              <a:t>Основное </a:t>
            </a:r>
            <a:r>
              <a:rPr lang="ru-RU" sz="4000" dirty="0">
                <a:solidFill>
                  <a:srgbClr val="FF0000"/>
                </a:solidFill>
              </a:rPr>
              <a:t>содержание</a:t>
            </a:r>
          </a:p>
        </p:txBody>
      </p:sp>
    </p:spTree>
    <p:extLst>
      <p:ext uri="{BB962C8B-B14F-4D97-AF65-F5344CB8AC3E}">
        <p14:creationId xmlns:p14="http://schemas.microsoft.com/office/powerpoint/2010/main" val="148814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7639"/>
            <a:ext cx="8964488" cy="6124754"/>
          </a:xfrm>
          <a:prstGeom prst="rect">
            <a:avLst/>
          </a:prstGeom>
        </p:spPr>
        <p:txBody>
          <a:bodyPr wrap="square">
            <a:spAutoFit/>
          </a:bodyPr>
          <a:lstStyle/>
          <a:p>
            <a:pPr marL="342900" indent="-342900" fontAlgn="base" hangingPunct="0">
              <a:buFont typeface="Wingdings" pitchFamily="2" charset="2"/>
              <a:buChar char="q"/>
            </a:pPr>
            <a:r>
              <a:rPr lang="ru-RU" sz="2800" dirty="0">
                <a:latin typeface="Times New Roman" pitchFamily="18" charset="0"/>
                <a:cs typeface="Times New Roman" pitchFamily="18" charset="0"/>
              </a:rPr>
              <a:t>Развитие общих двигательных и речевых навыков.</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Формирование правильного дыхания и осанки: глубокого диафрагмально-реберного дыхания (лежа, сидя), бесшумного спокойного вдоха и плавного выдоха, необходимого для речи детей. В упражнениях на развитие общей и ручной моторики формирование </a:t>
            </a:r>
            <a:r>
              <a:rPr lang="ru-RU" sz="2800" dirty="0" err="1">
                <a:latin typeface="Times New Roman" pitchFamily="18" charset="0"/>
                <a:cs typeface="Times New Roman" pitchFamily="18" charset="0"/>
              </a:rPr>
              <a:t>праксиса</a:t>
            </a:r>
            <a:r>
              <a:rPr lang="ru-RU" sz="2800" dirty="0">
                <a:latin typeface="Times New Roman" pitchFamily="18" charset="0"/>
                <a:cs typeface="Times New Roman" pitchFamily="18" charset="0"/>
              </a:rPr>
              <a:t> позы (кинестетический фактор) по подражанию взрослому. </a:t>
            </a:r>
          </a:p>
          <a:p>
            <a:pPr marL="342900" indent="-342900">
              <a:buFont typeface="Wingdings" pitchFamily="2" charset="2"/>
              <a:buChar char="q"/>
            </a:pPr>
            <a:r>
              <a:rPr lang="ru-RU" sz="2800" dirty="0">
                <a:latin typeface="Times New Roman" pitchFamily="18" charset="0"/>
                <a:cs typeface="Times New Roman" pitchFamily="18" charset="0"/>
              </a:rPr>
              <a:t>Развитие слухового восприятия, внимания к речи окружающих взрослых и сверстников. Развитие восприятия речи: учить определять местонахождение источника звука; учить пониманию одноступенчатых инструкций; формировать способность детей слушать речь взрослого (</a:t>
            </a:r>
            <a:r>
              <a:rPr lang="ru-RU" sz="2800" dirty="0" err="1">
                <a:latin typeface="Times New Roman" pitchFamily="18" charset="0"/>
                <a:cs typeface="Times New Roman" pitchFamily="18" charset="0"/>
              </a:rPr>
              <a:t>потешки</a:t>
            </a:r>
            <a:r>
              <a:rPr lang="ru-RU" sz="2800" dirty="0">
                <a:latin typeface="Times New Roman" pitchFamily="18" charset="0"/>
                <a:cs typeface="Times New Roman" pitchFamily="18" charset="0"/>
              </a:rPr>
              <a:t>, стишки, сказки).</a:t>
            </a:r>
          </a:p>
        </p:txBody>
      </p:sp>
    </p:spTree>
    <p:extLst>
      <p:ext uri="{BB962C8B-B14F-4D97-AF65-F5344CB8AC3E}">
        <p14:creationId xmlns:p14="http://schemas.microsoft.com/office/powerpoint/2010/main" val="23603739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4372</Words>
  <Application>Microsoft Office PowerPoint</Application>
  <PresentationFormat>Экран (4:3)</PresentationFormat>
  <Paragraphs>129</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Коррекционно-развивающая работа с детьми дошкольного возраста с легкой умственной отсталостью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Коррекционно-развивающая работа с детьми дошкольного возраста с легкой умственной отсталостью</dc:title>
  <dc:creator>bvc-shop</dc:creator>
  <cp:lastModifiedBy>bvc-shop</cp:lastModifiedBy>
  <cp:revision>7</cp:revision>
  <dcterms:created xsi:type="dcterms:W3CDTF">2017-08-21T15:49:02Z</dcterms:created>
  <dcterms:modified xsi:type="dcterms:W3CDTF">2017-08-21T16:59:54Z</dcterms:modified>
</cp:coreProperties>
</file>