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3" autoAdjust="0"/>
    <p:restoredTop sz="94660"/>
  </p:normalViewPr>
  <p:slideViewPr>
    <p:cSldViewPr>
      <p:cViewPr varScale="1">
        <p:scale>
          <a:sx n="108" d="100"/>
          <a:sy n="108" d="100"/>
        </p:scale>
        <p:origin x="-17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6FE3A-2404-4352-B6AF-34EAAF9DF089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A0471-0CBE-4B78-99C3-58138CA72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0471-0CBE-4B78-99C3-58138CA7208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10E9-8283-444D-9CB3-F2A63773F80F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39A4-3FD4-4593-9365-ABA02A0A9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10E9-8283-444D-9CB3-F2A63773F80F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39A4-3FD4-4593-9365-ABA02A0A9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10E9-8283-444D-9CB3-F2A63773F80F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39A4-3FD4-4593-9365-ABA02A0A9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10E9-8283-444D-9CB3-F2A63773F80F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39A4-3FD4-4593-9365-ABA02A0A9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10E9-8283-444D-9CB3-F2A63773F80F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39A4-3FD4-4593-9365-ABA02A0A9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10E9-8283-444D-9CB3-F2A63773F80F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39A4-3FD4-4593-9365-ABA02A0A9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10E9-8283-444D-9CB3-F2A63773F80F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39A4-3FD4-4593-9365-ABA02A0A9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10E9-8283-444D-9CB3-F2A63773F80F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39A4-3FD4-4593-9365-ABA02A0A9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10E9-8283-444D-9CB3-F2A63773F80F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39A4-3FD4-4593-9365-ABA02A0A9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10E9-8283-444D-9CB3-F2A63773F80F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39A4-3FD4-4593-9365-ABA02A0A9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10E9-8283-444D-9CB3-F2A63773F80F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39A4-3FD4-4593-9365-ABA02A0A9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10E9-8283-444D-9CB3-F2A63773F80F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039A4-3FD4-4593-9365-ABA02A0A9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gif"/><Relationship Id="rId4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484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Особенности психомоторного развития ребенка раннего возраста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0304" y="3501008"/>
            <a:ext cx="4179028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5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Общая моторика</a:t>
            </a:r>
          </a:p>
          <a:p>
            <a:pPr algn="ctr"/>
            <a:r>
              <a:rPr lang="ru-RU" sz="3500" b="1" smtClean="0">
                <a:ln w="50800"/>
                <a:solidFill>
                  <a:schemeClr val="bg1">
                    <a:shade val="50000"/>
                  </a:schemeClr>
                </a:solidFill>
              </a:rPr>
              <a:t>Тонкая </a:t>
            </a:r>
            <a:r>
              <a:rPr lang="ru-RU" sz="35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моторика</a:t>
            </a:r>
          </a:p>
          <a:p>
            <a:pPr algn="ctr"/>
            <a:r>
              <a:rPr lang="ru-RU" sz="35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Сенсорное развитие</a:t>
            </a:r>
            <a:endParaRPr lang="ru-RU" sz="35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Рисунок 18" descr="ша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33056"/>
            <a:ext cx="2838450" cy="1609725"/>
          </a:xfrm>
          <a:prstGeom prst="rect">
            <a:avLst/>
          </a:prstGeom>
          <a:noFill/>
        </p:spPr>
      </p:pic>
      <p:pic>
        <p:nvPicPr>
          <p:cNvPr id="18434" name="Рисунок 19" descr="сам сидит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0777" y="3861048"/>
            <a:ext cx="2619375" cy="1743075"/>
          </a:xfrm>
          <a:prstGeom prst="rect">
            <a:avLst/>
          </a:prstGeom>
          <a:noFill/>
        </p:spPr>
      </p:pic>
      <p:pic>
        <p:nvPicPr>
          <p:cNvPr id="18433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6"/>
            <a:ext cx="2927970" cy="3908991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23528" y="476672"/>
            <a:ext cx="83164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38250" algn="l"/>
              </a:tabLst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8,5-10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стоит, держась за опору; свободно сидит; появляются шаговые движения.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38250" algn="l"/>
              </a:tabLs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382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810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627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2" descr="ход р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4464496" cy="3607313"/>
          </a:xfrm>
          <a:prstGeom prst="rect">
            <a:avLst/>
          </a:prstGeom>
          <a:noFill/>
        </p:spPr>
      </p:pic>
      <p:pic>
        <p:nvPicPr>
          <p:cNvPr id="17409" name="Рисунок 25" descr="ход с р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88840"/>
            <a:ext cx="2892152" cy="433822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9512" y="188640"/>
            <a:ext cx="867645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9-10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пытается сам стоять (1-2 сек.); ходит, придерживаясь рукой.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466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26" descr="п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12976"/>
            <a:ext cx="4458924" cy="2967211"/>
          </a:xfrm>
          <a:prstGeom prst="rect">
            <a:avLst/>
          </a:prstGeom>
          <a:noFill/>
        </p:spPr>
      </p:pic>
      <p:pic>
        <p:nvPicPr>
          <p:cNvPr id="16386" name="Рисунок 27" descr="пол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3740106" cy="2801469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1520" y="692696"/>
            <a:ext cx="8702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9-11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 садится; активно ползает.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654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93238"/>
            <a:ext cx="2952328" cy="4044074"/>
          </a:xfrm>
          <a:prstGeom prst="rect">
            <a:avLst/>
          </a:prstGeom>
          <a:noFill/>
        </p:spPr>
      </p:pic>
      <p:pic>
        <p:nvPicPr>
          <p:cNvPr id="15363" name="Рисунок 31" descr="удерж позу сто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96752"/>
            <a:ext cx="1752600" cy="2609850"/>
          </a:xfrm>
          <a:prstGeom prst="rect">
            <a:avLst/>
          </a:prstGeom>
          <a:noFill/>
        </p:spPr>
      </p:pic>
      <p:pic>
        <p:nvPicPr>
          <p:cNvPr id="15362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356992"/>
            <a:ext cx="2376264" cy="1782198"/>
          </a:xfrm>
          <a:prstGeom prst="rect">
            <a:avLst/>
          </a:prstGeom>
          <a:noFill/>
        </p:spPr>
      </p:pic>
      <p:pic>
        <p:nvPicPr>
          <p:cNvPr id="15361" name="Рисунок 35" descr="корт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76256" y="3907110"/>
            <a:ext cx="1657350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88204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10,5-12,5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ходит, держась за опору; удерживает принятую позу стоя, сидя на корточках, на четвереньках, на коленях</a:t>
            </a:r>
            <a:r>
              <a:rPr lang="ru-RU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6715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9477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16024" y="836712"/>
            <a:ext cx="85324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12-13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 стоит; ходит ровно или с пробежками; поворачивается на оклик, может падать на повороте.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337" name="Рисунок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89040"/>
            <a:ext cx="2575541" cy="1941562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99592" y="1340768"/>
            <a:ext cx="71349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13-14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хорошо стоит самостоятельно.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313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719" y="3429000"/>
            <a:ext cx="3185425" cy="2395339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331640" y="1196752"/>
            <a:ext cx="63995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13,5-14,5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ходит самостоятельно.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89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52936"/>
            <a:ext cx="4293528" cy="3216002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68" descr="од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2448272" cy="3084823"/>
          </a:xfrm>
          <a:prstGeom prst="rect">
            <a:avLst/>
          </a:prstGeom>
          <a:noFill/>
        </p:spPr>
      </p:pic>
      <p:pic>
        <p:nvPicPr>
          <p:cNvPr id="11266" name="Рисунок 69" descr="ест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7512" y="3429000"/>
            <a:ext cx="3462680" cy="2304256"/>
          </a:xfrm>
          <a:prstGeom prst="rect">
            <a:avLst/>
          </a:prstGeom>
          <a:noFill/>
        </p:spPr>
      </p:pic>
      <p:pic>
        <p:nvPicPr>
          <p:cNvPr id="11265" name="Рисунок 70" descr="рук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0838" y="3573016"/>
            <a:ext cx="2533650" cy="1800225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889248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18-21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умеет пятиться, влезать на препятствия высотой 10-15 см от пола, перешагивать через низкие препятствия, через препятствия 5-10 см; бросает мяч; сам ест из ложки густую пищу; пытается складывать свою одежду и частично одевается и раздевается.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460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43608" y="764704"/>
            <a:ext cx="67594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21-22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поднимается по ступенькам.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1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3312368" cy="422855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63688" y="1052736"/>
            <a:ext cx="50674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22-24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пинает мяч ногой.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80928"/>
            <a:ext cx="3923929" cy="2380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332656"/>
            <a:ext cx="570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Общая моторика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1520" y="1715616"/>
            <a:ext cx="8712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кратковременно поднимает голову лежа на животе.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5" name="Рисунок 0" descr="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068960"/>
            <a:ext cx="5934075" cy="333375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3790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922" y="3176364"/>
            <a:ext cx="1733550" cy="2628900"/>
          </a:xfrm>
          <a:prstGeom prst="rect">
            <a:avLst/>
          </a:prstGeom>
          <a:noFill/>
        </p:spPr>
      </p:pic>
      <p:pic>
        <p:nvPicPr>
          <p:cNvPr id="8195" name="Рисунок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2304256" cy="3088178"/>
          </a:xfrm>
          <a:prstGeom prst="rect">
            <a:avLst/>
          </a:prstGeom>
          <a:noFill/>
        </p:spPr>
      </p:pic>
      <p:pic>
        <p:nvPicPr>
          <p:cNvPr id="8194" name="Рисунок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77072"/>
            <a:ext cx="1524000" cy="1143000"/>
          </a:xfrm>
          <a:prstGeom prst="rect">
            <a:avLst/>
          </a:prstGeom>
          <a:noFill/>
        </p:spPr>
      </p:pic>
      <p:pic>
        <p:nvPicPr>
          <p:cNvPr id="8193" name="Рисунок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212976"/>
            <a:ext cx="1724025" cy="2657475"/>
          </a:xfrm>
          <a:prstGeom prst="rect">
            <a:avLst/>
          </a:prstGeom>
          <a:noFill/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80528" y="116632"/>
            <a:ext cx="87839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2-3 года –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кидает мяч руками; умеет ходить на носках, подпрыгивать на месте на двух ногах; влезает на скамейку высотой 20 см и слезает; перешагивает через палку или веревку, поднятую над полом на высоте 20-28 см; 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444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707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892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1140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1254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15201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20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2-3 года 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влезает на стремянку высотой 1,5 м и слезает приставным шагом; бросает одной рукой мяч в горизонтальную цель на расстоянии 80-90 см; согласовывает свои движения с движениями других детей; ходит парами в общем круге; умеет менять темп, направление и характер движения в зависимости от сигнала; умеет одеваться и кататься на трехколесном велосипеде.</a:t>
            </a:r>
            <a:endParaRPr lang="ru-RU" sz="3000" dirty="0"/>
          </a:p>
        </p:txBody>
      </p:sp>
      <p:pic>
        <p:nvPicPr>
          <p:cNvPr id="3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947" y="3878163"/>
            <a:ext cx="2791197" cy="2791197"/>
          </a:xfrm>
          <a:prstGeom prst="rect">
            <a:avLst/>
          </a:prstGeom>
          <a:noFill/>
        </p:spPr>
      </p:pic>
      <p:pic>
        <p:nvPicPr>
          <p:cNvPr id="4" name="Рисунок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933056"/>
            <a:ext cx="2466975" cy="1847850"/>
          </a:xfrm>
          <a:prstGeom prst="rect">
            <a:avLst/>
          </a:prstGeom>
          <a:noFill/>
        </p:spPr>
      </p:pic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81342" y="188640"/>
            <a:ext cx="5328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Тонкая моторика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Рисунок 40" descr="z_7e5a2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31046"/>
            <a:ext cx="3686175" cy="2762250"/>
          </a:xfrm>
          <a:prstGeom prst="rect">
            <a:avLst/>
          </a:prstGeom>
          <a:noFill/>
        </p:spPr>
      </p:pic>
      <p:pic>
        <p:nvPicPr>
          <p:cNvPr id="6145" name="Рисунок 42" descr="z_b7d250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2618" y="3096344"/>
            <a:ext cx="2571750" cy="3429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07504" y="1268760"/>
            <a:ext cx="8964488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1-1,5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рефлекторные действия, сжатие и разжимание кулачков.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648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4016" y="548680"/>
            <a:ext cx="88924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3-4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появляются хватательные движения: ребенок удерживает рукой вложенный в нее предмет, сам соединяет руки по средней линии.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1" name="Рисунок 41" descr="z_52341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08920"/>
            <a:ext cx="4953953" cy="37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512" y="696178"/>
            <a:ext cx="896448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4-4,5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хватает погремушку и тянется за предметом.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7" name="Рисунок 44" descr="тян!!!!!!!!!!!!!!!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3528392" cy="4715618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450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28" descr="http://t2.gstatic.com/images?q=tbn:ANd9GcQQzumhcmJ3sKCbtQJ6XtNpk5mB69Wuv9pmF13g70vRO4n_N7xJ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2138197" cy="1603648"/>
          </a:xfrm>
          <a:prstGeom prst="rect">
            <a:avLst/>
          </a:prstGeom>
          <a:noFill/>
        </p:spPr>
      </p:pic>
      <p:pic>
        <p:nvPicPr>
          <p:cNvPr id="3074" name="Рисунок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365104"/>
            <a:ext cx="2962275" cy="2228850"/>
          </a:xfrm>
          <a:prstGeom prst="rect">
            <a:avLst/>
          </a:prstGeom>
          <a:noFill/>
        </p:spPr>
      </p:pic>
      <p:pic>
        <p:nvPicPr>
          <p:cNvPr id="3073" name="Рисунок 52" descr="бут.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140968"/>
            <a:ext cx="4230216" cy="2820144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4016" y="348913"/>
            <a:ext cx="896448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6-8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хорошо берет предмет; осознанно тянет предмет и игрушки в рот; самостоятельно держит бутылочку в руках; ищет и собирает мелкие предметы.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394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546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4" descr="http://t1.gstatic.com/images?q=tbn:ANd9GcTQ_1oDDAhbb5lzBcGVdbg2ZHcQSF2aevOEYr88ayggeUFBMOVM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96952"/>
            <a:ext cx="3275856" cy="3023867"/>
          </a:xfrm>
          <a:prstGeom prst="rect">
            <a:avLst/>
          </a:prstGeom>
          <a:noFill/>
        </p:spPr>
      </p:pic>
      <p:pic>
        <p:nvPicPr>
          <p:cNvPr id="2049" name="Рисунок 48" descr="ку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2996952"/>
            <a:ext cx="4211960" cy="315490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67544" y="984210"/>
            <a:ext cx="820891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7-8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берет кубики в обе руки, сидя перекладывает их, стучит.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36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50" descr="ладу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277" y="1844824"/>
            <a:ext cx="4003723" cy="2664296"/>
          </a:xfrm>
          <a:prstGeom prst="rect">
            <a:avLst/>
          </a:prstGeom>
          <a:noFill/>
        </p:spPr>
      </p:pic>
      <p:pic>
        <p:nvPicPr>
          <p:cNvPr id="1027" name="Рисунок 51" descr="kff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553" y="4725144"/>
            <a:ext cx="2619375" cy="1743075"/>
          </a:xfrm>
          <a:prstGeom prst="rect">
            <a:avLst/>
          </a:prstGeom>
          <a:noFill/>
        </p:spPr>
      </p:pic>
      <p:pic>
        <p:nvPicPr>
          <p:cNvPr id="1026" name="Рисунок 53" descr="ла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7544" y="4725144"/>
            <a:ext cx="2590800" cy="1762125"/>
          </a:xfrm>
          <a:prstGeom prst="rect">
            <a:avLst/>
          </a:prstGeom>
          <a:noFill/>
        </p:spPr>
      </p:pic>
      <p:pic>
        <p:nvPicPr>
          <p:cNvPr id="1025" name="Рисунок 55" descr="со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5224" y="2204864"/>
            <a:ext cx="1863080" cy="186308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11560" y="836712"/>
            <a:ext cx="74679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10-12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играет в «ладушки» и  «сороку».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..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570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84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6024" y="397113"/>
            <a:ext cx="87484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9-10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держит предметы большим и указательным пальцами (щипковые движения).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79512" y="1628800"/>
            <a:ext cx="8892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12-14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тонким щипковым захватом держит мелкие предметы.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6322" name="Рисунок 49" descr="щ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84984"/>
            <a:ext cx="4134297" cy="2751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37" descr="http://t0.gstatic.com/images?q=tbn:ANd9GcQYiSKfbEHU_A17f3EKKIVF3vH5GSza3PvFD4MmFNspmRUIbL9z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096344" cy="4263552"/>
          </a:xfrm>
          <a:prstGeom prst="rect">
            <a:avLst/>
          </a:prstGeom>
          <a:noFill/>
        </p:spPr>
      </p:pic>
      <p:pic>
        <p:nvPicPr>
          <p:cNvPr id="55297" name="Рисунок 40" descr="http://t1.gstatic.com/images?q=tbn:ANd9GcSqHRm_RQT0ZxZJPpJdwb5KnD_LFzXfNrEyeT5KkdYHCt8jT0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203029" cy="3203029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83568" y="692696"/>
            <a:ext cx="70476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15-24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расшнуровать ботинок.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67544" y="764704"/>
            <a:ext cx="79563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2-2,5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поднимает голову на 45 градусов лежа на животе и следит за движущимся предметом.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1" name="Рисунок 1" descr="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96952"/>
            <a:ext cx="4475138" cy="2967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Рисунок 59" descr="пирами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76872"/>
            <a:ext cx="413377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Рисунок 60" descr="баш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460" y="2564904"/>
            <a:ext cx="4250418" cy="2880320"/>
          </a:xfrm>
          <a:prstGeom prst="rect">
            <a:avLst/>
          </a:prstGeom>
          <a:noFill/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72008" y="476672"/>
            <a:ext cx="8892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17-20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строит башню из двух кубиков, собирает пирамидку.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79512" y="265872"/>
            <a:ext cx="89644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19-24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достает мелкие предметы из банки после показа.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21-24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строит башню из четырех кубиков.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49" name="Рисунок 61" descr="4 re,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96546"/>
            <a:ext cx="3059832" cy="4100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Рисунок 62" descr="р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3240360" cy="2156312"/>
          </a:xfrm>
          <a:prstGeom prst="rect">
            <a:avLst/>
          </a:prstGeom>
          <a:noFill/>
        </p:spPr>
      </p:pic>
      <p:pic>
        <p:nvPicPr>
          <p:cNvPr id="52227" name="Рисунок 43" descr="http://t0.gstatic.com/images?q=tbn:ANd9GcRQi1lA1efmV3Aht_oIoCBOULbdUlH47RoIblsfoGV1C4Phch6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436588"/>
            <a:ext cx="3253945" cy="2165353"/>
          </a:xfrm>
          <a:prstGeom prst="rect">
            <a:avLst/>
          </a:prstGeom>
          <a:noFill/>
        </p:spPr>
      </p:pic>
      <p:pic>
        <p:nvPicPr>
          <p:cNvPr id="52226" name="Рисунок 65" descr="geuовиц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76872"/>
            <a:ext cx="3240360" cy="2156312"/>
          </a:xfrm>
          <a:prstGeom prst="rect">
            <a:avLst/>
          </a:prstGeom>
          <a:noFill/>
        </p:spPr>
      </p:pic>
      <p:pic>
        <p:nvPicPr>
          <p:cNvPr id="52225" name="Рисунок 66" descr="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581128"/>
            <a:ext cx="2238375" cy="2047875"/>
          </a:xfrm>
          <a:prstGeom prst="rect">
            <a:avLst/>
          </a:prstGeom>
          <a:noFill/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-11127"/>
            <a:ext cx="889248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2-3 года –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рисует вертикальную линию по образцу; строи башню из восьми кубиков; однократно сворачивает лист бумаги; умеет застегивать пуговицы, завязывать шнурки с помощью взрослого.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94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7734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6304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Сенсорное развитие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79512" y="1632282"/>
            <a:ext cx="882047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реакция взгляда на лице взрослого и ярких предметах.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01" name="Рисунок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32956"/>
            <a:ext cx="4775448" cy="3581586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61456"/>
            <a:ext cx="4341989" cy="3259832"/>
          </a:xfrm>
          <a:prstGeom prst="rect">
            <a:avLst/>
          </a:prstGeom>
          <a:noFill/>
        </p:spPr>
      </p:pic>
      <p:pic>
        <p:nvPicPr>
          <p:cNvPr id="50177" name="Рисунок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536" y="2924944"/>
            <a:ext cx="3995936" cy="3000026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32048" y="764704"/>
            <a:ext cx="8172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следит взглядом за движущимися предметами и прислушивается к звукам.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510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64" descr="http://t0.gstatic.com/images?q=tbn:ANd9GcS7ndK_O9zbKT3DYagDL4Xpu7MTUloWwgT5jkEHasS8s9wHhIx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4968553" cy="3873124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44016" y="836712"/>
            <a:ext cx="889248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слуховое и зрительное сосредоточение, замирание.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436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1" descr="http://t0.gstatic.com/images?q=tbn:ANd9GcQyhkSL1iZqumziHQ-ETG4f03q7h-bYDwtRuhr9ox4eJVrKAmfZ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24944"/>
            <a:ext cx="3024336" cy="2705313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800832" y="1196752"/>
            <a:ext cx="5363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находит источник звука.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67" descr="http://t0.gstatic.com/images?q=tbn:ANd9GcSg6VpRkusvFl9SPPb0JHC7KWjx7m1mR1ZCopKCNk3whwWZsHGE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2964057" cy="1963688"/>
          </a:xfrm>
          <a:prstGeom prst="rect">
            <a:avLst/>
          </a:prstGeom>
          <a:noFill/>
        </p:spPr>
      </p:pic>
      <p:pic>
        <p:nvPicPr>
          <p:cNvPr id="47105" name="Рисунок 70" descr="http://t1.gstatic.com/images?q=tbn:ANd9GcSHDD6gqlnj8Hz3CJz5IsNUzRAsRIcnnluDazz6GtC7Wnhwef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556792"/>
            <a:ext cx="5004049" cy="3898988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79512" y="583520"/>
            <a:ext cx="87484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различает интонацию и отличает своих от чужих.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44016" y="5589240"/>
            <a:ext cx="8892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6-12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этих способностей открывается с помощью взрослого.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Рисунок 73" descr="http://s44.radikal.ru/i106/0808/a0/45c8982112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149080"/>
            <a:ext cx="3178324" cy="2409170"/>
          </a:xfrm>
          <a:prstGeom prst="rect">
            <a:avLst/>
          </a:prstGeom>
          <a:noFill/>
        </p:spPr>
      </p:pic>
      <p:pic>
        <p:nvPicPr>
          <p:cNvPr id="46083" name="Рисунок 76" descr="http://t1.gstatic.com/images?q=tbn:ANd9GcQQhmJbx1z3wlnkvmaCQfknm14i5IMGN0IYqm6O1sLBHZjOwd4L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013" y="3868638"/>
            <a:ext cx="2124075" cy="2152650"/>
          </a:xfrm>
          <a:prstGeom prst="rect">
            <a:avLst/>
          </a:prstGeom>
          <a:noFill/>
        </p:spPr>
      </p:pic>
      <p:pic>
        <p:nvPicPr>
          <p:cNvPr id="46082" name="Рисунок 79" descr="http://t1.gstatic.com/images?q=tbn:ANd9GcThDq_zZMRr9DXwgULUgnX8kMWotKhWi4XSVKMHMUlXFZPa7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809" y="3573016"/>
            <a:ext cx="2466975" cy="1847850"/>
          </a:xfrm>
          <a:prstGeom prst="rect">
            <a:avLst/>
          </a:prstGeom>
          <a:noFill/>
        </p:spPr>
      </p:pic>
      <p:pic>
        <p:nvPicPr>
          <p:cNvPr id="46081" name="Рисунок 82" descr="http://rebyenok.ru/images/1243003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474543"/>
            <a:ext cx="1905000" cy="1266825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116632"/>
            <a:ext cx="88924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г. 1 мес.- 1 г. 6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различает предметы по величине и подбирает предметы различной формы по образцу.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406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1340768"/>
            <a:ext cx="8964488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г. 6 мес.- 2 года –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подбирает по образцу предметы четырех основных цветов и различает по величине, подбирает по образцу однородные предметы, сходные по форме.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806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933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95536" y="620688"/>
            <a:ext cx="846043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года –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называет четыре основных цвета и величину «большой - маленький».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057" name="Рисунок 85" descr="http://t0.gstatic.com/images?q=tbn:ANd9GcQIY1NfU2X2Pe5zarV-wKux-rq6hh1TJrGDlr9k-SnfMRDDnnu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36912"/>
            <a:ext cx="2750762" cy="3672408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 descr="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20" y="3573016"/>
            <a:ext cx="2818769" cy="1865362"/>
          </a:xfrm>
          <a:prstGeom prst="rect">
            <a:avLst/>
          </a:prstGeom>
          <a:noFill/>
        </p:spPr>
      </p:pic>
      <p:pic>
        <p:nvPicPr>
          <p:cNvPr id="24577" name="Рисунок 5" descr="90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4907" y="2996952"/>
            <a:ext cx="5504877" cy="3121893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11560" y="1139552"/>
            <a:ext cx="74888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2,5-3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поднимает голову на 90 градусов.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348880"/>
            <a:ext cx="8105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4" descr="о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2286000" cy="1819275"/>
          </a:xfrm>
          <a:prstGeom prst="rect">
            <a:avLst/>
          </a:prstGeom>
          <a:noFill/>
        </p:spPr>
      </p:pic>
      <p:pic>
        <p:nvPicPr>
          <p:cNvPr id="23553" name="Рисунок 3" descr="опир!!!!!!!!!!!!!!!!!!!!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060848"/>
            <a:ext cx="5934075" cy="444817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9552" y="332656"/>
            <a:ext cx="68019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3,5-4,5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поднимает грудь, опираясь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предплечья, кисти; поворачивается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спинки на бок.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51520" y="764704"/>
            <a:ext cx="86764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4-4,5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устойчиво держит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голову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сидит с поддержкой.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29" name="Рисунок 6" descr="5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7" descr="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2"/>
            <a:ext cx="3024336" cy="2457273"/>
          </a:xfrm>
          <a:prstGeom prst="rect">
            <a:avLst/>
          </a:prstGeom>
          <a:noFill/>
        </p:spPr>
      </p:pic>
      <p:pic>
        <p:nvPicPr>
          <p:cNvPr id="21505" name="Рисунок 8" descr="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8"/>
            <a:ext cx="3375248" cy="3375248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528" y="404664"/>
            <a:ext cx="88204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4-5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переворачивается со спинки на живот и обратно; длительно удерживает голову; подтягивается, ухватившись за пальцы взрослого.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исунок 9" descr="п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068960"/>
            <a:ext cx="3136465" cy="2361431"/>
          </a:xfrm>
          <a:prstGeom prst="rect">
            <a:avLst/>
          </a:prstGeom>
          <a:noFill/>
        </p:spPr>
      </p:pic>
      <p:pic>
        <p:nvPicPr>
          <p:cNvPr id="20482" name="Рисунок 14" descr="с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2168444" cy="1778124"/>
          </a:xfrm>
          <a:prstGeom prst="rect">
            <a:avLst/>
          </a:prstGeom>
          <a:noFill/>
        </p:spPr>
      </p:pic>
      <p:pic>
        <p:nvPicPr>
          <p:cNvPr id="20481" name="Рисунок 11" descr="переворач!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5982" y="2780928"/>
            <a:ext cx="2366216" cy="2598415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79512" y="620688"/>
            <a:ext cx="83884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5,5-7,5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кратковременно удерживает свою массу тела, опираясь на ножки; пытается садиться, самостоятельно сидеть; ползание.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400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7200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Рисунок 28" descr="пыт са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952" y="4221088"/>
            <a:ext cx="182880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11672"/>
            <a:ext cx="2567930" cy="3428319"/>
          </a:xfrm>
          <a:prstGeom prst="rect">
            <a:avLst/>
          </a:prstGeom>
          <a:noFill/>
        </p:spPr>
      </p:pic>
      <p:pic>
        <p:nvPicPr>
          <p:cNvPr id="19458" name="Рисунок 16" descr="сам сиди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2038350" cy="2247900"/>
          </a:xfrm>
          <a:prstGeom prst="rect">
            <a:avLst/>
          </a:prstGeom>
          <a:noFill/>
        </p:spPr>
      </p:pic>
      <p:pic>
        <p:nvPicPr>
          <p:cNvPr id="19457" name="Рисунок 21" descr="тян!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915718"/>
            <a:ext cx="3360018" cy="4485798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51520" y="188640"/>
            <a:ext cx="8892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6,5-8 мес.-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сидит без поддержки; тянется за высоко расположенными предметами и игрушками; поднимается в кроватки, держась за решетку.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517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7639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771</Words>
  <Application>Microsoft Office PowerPoint</Application>
  <PresentationFormat>Экран (4:3)</PresentationFormat>
  <Paragraphs>92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Administrator</cp:lastModifiedBy>
  <cp:revision>9</cp:revision>
  <dcterms:created xsi:type="dcterms:W3CDTF">2012-01-15T18:31:03Z</dcterms:created>
  <dcterms:modified xsi:type="dcterms:W3CDTF">2014-03-24T00:23:59Z</dcterms:modified>
</cp:coreProperties>
</file>