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18"/>
    <a:srgbClr val="FF9933"/>
    <a:srgbClr val="F37B03"/>
    <a:srgbClr val="00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4627" autoAdjust="0"/>
  </p:normalViewPr>
  <p:slideViewPr>
    <p:cSldViewPr snapToGrid="0">
      <p:cViewPr varScale="1">
        <p:scale>
          <a:sx n="75" d="100"/>
          <a:sy n="75" d="100"/>
        </p:scale>
        <p:origin x="6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6B80-A040-447C-9731-43EA5AD2EDBA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477D-C2B7-4C93-AAFC-DE2FCF5B2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0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ogy-raduga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62440" cy="271335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Новосибирской области «Областной центр социальной помощи семье и детям «Радуга»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(ГАУ НСО «Радуга»)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260" y="365125"/>
            <a:ext cx="1572260" cy="1564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" y="3216274"/>
            <a:ext cx="3519042" cy="26358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2830" y="3216274"/>
            <a:ext cx="3107034" cy="26358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4" name="Picture 10" descr="https://raduga.nsk.socinfo.ru/media/2018/06/21/1238012881/image_image_2767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10" y="3213098"/>
            <a:ext cx="2639060" cy="263906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28051" y="174116"/>
            <a:ext cx="7013577" cy="96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оборудование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40" y="193954"/>
            <a:ext cx="944962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9" y="1268820"/>
            <a:ext cx="4635761" cy="3499892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797" y="946726"/>
            <a:ext cx="3083321" cy="32635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43163" y="4677933"/>
            <a:ext cx="37867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стол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Бабочка»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инструментом для всестороннего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малыша. Научение проходит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легкой, интересной и непринужденной форме. Ребенок с удовольствием играет, решает задачки, познает окружающий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906477" y="5594104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4137" y="4057233"/>
            <a:ext cx="41336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интерактивный комплекс «Теремок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звукопроизношения, речевого дыхания и голоса;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фонематического восприятия;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лексико-грамматической стороны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связного высказывания;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моторики, внимания,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и контакты: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50013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630110, Новосибирская область</a:t>
            </a:r>
          </a:p>
          <a:p>
            <a:pPr algn="ctr"/>
            <a:r>
              <a:rPr lang="ru-RU" sz="2800" b="1" dirty="0"/>
              <a:t>г. Новосибирск,</a:t>
            </a:r>
          </a:p>
          <a:p>
            <a:pPr algn="ctr"/>
            <a:r>
              <a:rPr lang="ru-RU" sz="2800" b="1" dirty="0"/>
              <a:t>ул. Александра Невского, д. 39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Телефон</a:t>
            </a:r>
            <a:r>
              <a:rPr lang="ru-RU" sz="2800" b="1" dirty="0"/>
              <a:t>:</a:t>
            </a:r>
          </a:p>
          <a:p>
            <a:pPr algn="ctr"/>
            <a:r>
              <a:rPr lang="ru-RU" sz="2800" b="1" dirty="0"/>
              <a:t>8 (383) 271-99-39,</a:t>
            </a:r>
          </a:p>
          <a:p>
            <a:pPr algn="ctr"/>
            <a:r>
              <a:rPr lang="ru-RU" sz="2800" b="1" dirty="0"/>
              <a:t>8 (383) 204-14-01</a:t>
            </a:r>
          </a:p>
          <a:p>
            <a:pPr algn="ctr"/>
            <a:r>
              <a:rPr lang="ru-RU" sz="2800" b="1" dirty="0"/>
              <a:t>E-</a:t>
            </a:r>
            <a:r>
              <a:rPr lang="ru-RU" sz="2800" b="1" dirty="0" err="1"/>
              <a:t>mail</a:t>
            </a:r>
            <a:r>
              <a:rPr lang="ru-RU" sz="2800" b="1" dirty="0"/>
              <a:t>: </a:t>
            </a:r>
            <a:r>
              <a:rPr lang="ru-RU" sz="2800" b="1" dirty="0" smtClean="0">
                <a:hlinkClick r:id="rId2"/>
              </a:rPr>
              <a:t>ogy-raduga@mail.ru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Часы </a:t>
            </a:r>
            <a:r>
              <a:rPr lang="ru-RU" sz="2800" b="1" dirty="0"/>
              <a:t>работы: </a:t>
            </a:r>
            <a:r>
              <a:rPr lang="ru-RU" sz="2800" dirty="0"/>
              <a:t>с 9:00 до 18:00, </a:t>
            </a:r>
          </a:p>
          <a:p>
            <a:pPr algn="ctr"/>
            <a:r>
              <a:rPr lang="ru-RU" sz="2800" dirty="0"/>
              <a:t>обеденный перерыв: с 13:00 до 14:00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29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5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раннего развития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в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 2018 года. Функционирует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 формированию современной инфраструктуры служб ранней помощи на территории Новосибирской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Оборудование для организации деятельности Школы приобретено за счет средств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поддержки детей, находящихся в трудной жизненной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158" y="129146"/>
            <a:ext cx="1493762" cy="14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8877" y="521827"/>
            <a:ext cx="5677593" cy="9642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1206" y="3479571"/>
            <a:ext cx="4102793" cy="1283911"/>
          </a:xfrm>
          <a:prstGeom prst="rect">
            <a:avLst/>
          </a:prstGeom>
          <a:gradFill flip="none" rotWithShape="1">
            <a:gsLst>
              <a:gs pos="0">
                <a:srgbClr val="F37B03"/>
              </a:gs>
              <a:gs pos="50000">
                <a:srgbClr val="F37B03">
                  <a:tint val="44500"/>
                  <a:satMod val="160000"/>
                </a:srgbClr>
              </a:gs>
              <a:gs pos="100000">
                <a:srgbClr val="F37B03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Алгоритм получения услуг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007" y="1880150"/>
            <a:ext cx="4102793" cy="125187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Информация о Школе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6230" y="3478282"/>
            <a:ext cx="4102793" cy="12852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Организация пространства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7673" y="1880150"/>
            <a:ext cx="4102793" cy="12852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Маршрут семьи в Школе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327" y="5157528"/>
            <a:ext cx="4102793" cy="125187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Состав междисциплинарной команды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3950" y="5157528"/>
            <a:ext cx="4102793" cy="12852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Оборудование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8360" y="279600"/>
            <a:ext cx="5677200" cy="96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Школе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351280"/>
            <a:ext cx="11656608" cy="5059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240" y="1351280"/>
            <a:ext cx="1149604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Школы раннего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оказание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в оптимальном развитии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имеющих ограничения жизнедеятельности или риск их развития.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целевой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 до 3 лет: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раннего развития могут обратиться родители, обеспокоенные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отставанием ребенка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трудностей в поведении и/или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4297680" y="2733122"/>
            <a:ext cx="3439160" cy="30072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800" b="1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биологической группы </a:t>
            </a:r>
            <a:r>
              <a:rPr lang="ru-RU" sz="1800" b="1" dirty="0" smtClean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lang="ru-RU" sz="1800" dirty="0" smtClean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недоношенные, переношенные, дети, чьи матери переболели инфекционными и вирусными заболеваниями во время беременности (краснуха, грипп,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герпес, токсоплазмоз и др.), дети, рожденные в асфиксии и перенесшие родовую травму; младенцы с гемолитической болезнью новорожденного; дети, перенёсшие детские инфекции (грипп, паротит, скарлатина, корь и др.); дети, которым во время родов или в период пребывания в детской больнице делали искусственное дыхание или проводили приемы реанимации; младенцы, получившие при рождении низкие баллы по шкале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Апгар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дети из семей, имеющих высокий риск нарушения зрения, слуха, опорно-двигательные нарушения, нарушения речи 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99440" y="2692482"/>
            <a:ext cx="3180080" cy="3088558"/>
          </a:xfrm>
          <a:prstGeom prst="wedgeRoundRectCallout">
            <a:avLst>
              <a:gd name="adj1" fmla="val 45180"/>
              <a:gd name="adj2" fmla="val -54279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выявленными нарушениями в развитии</a:t>
            </a:r>
            <a:endParaRPr lang="ru-RU" dirty="0">
              <a:solidFill>
                <a:srgbClr val="273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слуха и зрения; церебральные и спинальные параличи любой этиологии; генетические синдромы и хромосомные аберрации; наследственно-дегенеративные заболевания нервной системы; врожденные аномалии развития: тяжелые органические поражения центральной нервной системы; злокачественные формы эпилепсии; серьезные трудности в контакте с ребенком, подозрение на ранний детский аутизм; заикание, тики</a:t>
            </a:r>
            <a:endParaRPr lang="ru-RU" sz="12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255000" y="2733122"/>
            <a:ext cx="3108960" cy="3088558"/>
          </a:xfrm>
          <a:prstGeom prst="wedgeRoundRectCallout">
            <a:avLst>
              <a:gd name="adj1" fmla="val -40768"/>
              <a:gd name="adj2" fmla="val -55266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группы риска</a:t>
            </a: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семей, находящихся в социально опасном положении и трудной жизненной ситуации; дети из семей с несовершеннолетними родителями; дети из семей, созданных бывшими воспитанниками детских домов и интернатов; дети родителей, страдающих алкоголизмом и/или наркоманией, ВИЧ-инфицированных, имеющих ограничения жизнедеятельности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55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91591" y="201097"/>
            <a:ext cx="5677200" cy="96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обслуживания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2773" y="3396148"/>
            <a:ext cx="2865222" cy="226093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 предоставляются родителям, воспитывающим детей раннего возраста от 0 до 3 лет в течение 42 дней в соответствии с утвержденными стандартами ГАУ НСО «Радуга»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6088" y="3421817"/>
            <a:ext cx="3006233" cy="224708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 предоставляются детям-инвалидам, детям с ограниченными возможностями в возрасте от 0 до 3 лет в течение 42 дней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утвержденными стандартами ГАУ НСО «Радуга»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0801" y="2427245"/>
            <a:ext cx="2964873" cy="58662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Полустационарное обслуживание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553784" y="1116538"/>
            <a:ext cx="966794" cy="11768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004" y="365125"/>
            <a:ext cx="11870574" cy="611880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r>
              <a:rPr lang="ru-RU" sz="2200" dirty="0">
                <a:latin typeface="Constantia" panose="02030602050306030303" pitchFamily="18" charset="0"/>
              </a:rPr>
              <a:t/>
            </a:r>
            <a:br>
              <a:rPr lang="ru-RU" sz="2200" dirty="0">
                <a:latin typeface="Constantia" panose="02030602050306030303" pitchFamily="18" charset="0"/>
              </a:rPr>
            </a:br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r>
              <a:rPr lang="ru-RU" sz="2200" dirty="0">
                <a:latin typeface="Constantia" panose="02030602050306030303" pitchFamily="18" charset="0"/>
              </a:rPr>
              <a:t/>
            </a:r>
            <a:br>
              <a:rPr lang="ru-RU" sz="2200" dirty="0">
                <a:latin typeface="Constantia" panose="02030602050306030303" pitchFamily="18" charset="0"/>
              </a:rPr>
            </a:br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r>
              <a:rPr lang="ru-RU" sz="2200" dirty="0">
                <a:latin typeface="Constantia" panose="02030602050306030303" pitchFamily="18" charset="0"/>
              </a:rPr>
              <a:t/>
            </a:r>
            <a:br>
              <a:rPr lang="ru-RU" sz="2200" dirty="0">
                <a:latin typeface="Constantia" panose="02030602050306030303" pitchFamily="18" charset="0"/>
              </a:rPr>
            </a:br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r>
              <a:rPr lang="ru-RU" sz="2200" dirty="0">
                <a:latin typeface="Constantia" panose="02030602050306030303" pitchFamily="18" charset="0"/>
              </a:rPr>
              <a:t/>
            </a:r>
            <a:br>
              <a:rPr lang="ru-RU" sz="2200" dirty="0">
                <a:latin typeface="Constantia" panose="02030602050306030303" pitchFamily="18" charset="0"/>
              </a:rPr>
            </a:br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r>
              <a:rPr lang="ru-RU" sz="2200" dirty="0">
                <a:latin typeface="Constantia" panose="02030602050306030303" pitchFamily="18" charset="0"/>
              </a:rPr>
              <a:t/>
            </a:r>
            <a:br>
              <a:rPr lang="ru-RU" sz="2200" dirty="0">
                <a:latin typeface="Constantia" panose="02030602050306030303" pitchFamily="18" charset="0"/>
              </a:rPr>
            </a:br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r>
              <a:rPr lang="ru-RU" sz="2200" dirty="0">
                <a:latin typeface="Constantia" panose="02030602050306030303" pitchFamily="18" charset="0"/>
              </a:rPr>
              <a:t/>
            </a:r>
            <a:br>
              <a:rPr lang="ru-RU" sz="2200" dirty="0">
                <a:latin typeface="Constantia" panose="02030602050306030303" pitchFamily="18" charset="0"/>
              </a:rPr>
            </a:br>
            <a:r>
              <a:rPr lang="ru-RU" sz="2200" dirty="0" smtClean="0">
                <a:latin typeface="Constantia" panose="02030602050306030303" pitchFamily="18" charset="0"/>
              </a:rPr>
              <a:t/>
            </a:r>
            <a:br>
              <a:rPr lang="ru-RU" sz="2200" dirty="0" smtClean="0">
                <a:latin typeface="Constantia" panose="02030602050306030303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6327" y="94031"/>
            <a:ext cx="6483927" cy="9642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получения услуг в Школе раннего развития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87" y="5638005"/>
            <a:ext cx="7545189" cy="100068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204-14-01,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проконсультироваться и записаться на первичный прием в Школу раннего развития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приема граждан: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Ансимова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0592" y="4578524"/>
            <a:ext cx="7164131" cy="88704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 ГАУ НСО «Радуга» первичную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3501" y="3500323"/>
            <a:ext cx="6576753" cy="94557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Отдел социальной поддержки населения (ОСПН) для разработки индивидуальной программы предоставления социальных услуг (ИППСУ)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8309" y="2270176"/>
            <a:ext cx="6424729" cy="11162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документы для зачисления в Школу раннего развития: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нуждающимися в социальном обслуживании;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экземпляра ИППСУ (родитель, ребенок)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выборе поставщика услуг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1971" y="1315165"/>
            <a:ext cx="5910349" cy="84114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заявление о предоставлении услуг, заключить договор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80865" y="3504542"/>
            <a:ext cx="2322714" cy="31120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оформления ИППСУ: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родителя;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МСЭ, ИПРА;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инвалидности: заключение ПМПК, заключение врача;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жительства о составе семьи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9182447" y="3922882"/>
            <a:ext cx="626226" cy="321699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233434" y="1382690"/>
            <a:ext cx="458121" cy="425405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9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3102033" y="2576160"/>
            <a:ext cx="458121" cy="425405"/>
          </a:xfrm>
          <a:prstGeom prst="ellipse">
            <a:avLst/>
          </a:prstGeom>
          <a:gradFill>
            <a:gsLst>
              <a:gs pos="1000">
                <a:schemeClr val="accent6">
                  <a:lumMod val="50000"/>
                </a:schemeClr>
              </a:gs>
              <a:gs pos="9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017225" y="3738788"/>
            <a:ext cx="458121" cy="425405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9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967165" y="4809343"/>
            <a:ext cx="458121" cy="425405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9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4814" y="5923202"/>
            <a:ext cx="458121" cy="425405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9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67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530">
        <p:cut/>
      </p:transition>
    </mc:Choice>
    <mc:Fallback xmlns="">
      <p:transition advTm="453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ребенка и его семь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5" r="12000"/>
          <a:stretch/>
        </p:blipFill>
        <p:spPr bwMode="auto">
          <a:xfrm>
            <a:off x="9678678" y="2031827"/>
            <a:ext cx="1698724" cy="11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96347" y="192404"/>
            <a:ext cx="6807201" cy="96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семьи в Школе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 - 42 рабочих дня)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6348" y="1343965"/>
            <a:ext cx="6807201" cy="7400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развития ребенка,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детско-родительских отношений.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96348" y="2224269"/>
            <a:ext cx="6807201" cy="225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деятельность по индивидуальной программе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сопровождения семьи 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диаде родитель-ребенок с педагогом-психологом (12 занятий), логопедом (10 занятий), социальным педагогом (12 занятий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родителей с психологом (12 занятий);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занятий);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текущего медицинского осмотра (8 услуг – по необходимости)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6348" y="5696536"/>
            <a:ext cx="6807201" cy="1055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и обучение родителей по уходу за ребенком, его развитию и адаптации к жизненным и бытовым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96348" y="4614526"/>
            <a:ext cx="6807201" cy="941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междисциплинарной командой специалистов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42240" y="3129280"/>
            <a:ext cx="2377440" cy="9042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 Школу раннего развития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9571070" y="3129280"/>
            <a:ext cx="2377440" cy="9042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Отчисление из Школы + рекомендации родителям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90692" y="4156329"/>
            <a:ext cx="2467322" cy="22129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междисциплинарной команды:</a:t>
            </a:r>
          </a:p>
          <a:p>
            <a:r>
              <a:rPr lang="ru-RU" sz="1600" dirty="0" smtClean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Руководитель </a:t>
            </a:r>
            <a: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раннего развития</a:t>
            </a:r>
            <a:b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Педагог-психолог</a:t>
            </a:r>
            <a:b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Логопед</a:t>
            </a:r>
            <a:b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Социальный педагог</a:t>
            </a:r>
            <a:b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73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Врач-педиатр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" y="1048745"/>
            <a:ext cx="2338134" cy="207063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324353" y="2084062"/>
            <a:ext cx="648385" cy="5078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08" y="3922980"/>
            <a:ext cx="2931386" cy="2405070"/>
          </a:xfrm>
          <a:prstGeom prst="rect">
            <a:avLst/>
          </a:prstGeom>
        </p:spPr>
      </p:pic>
      <p:pic>
        <p:nvPicPr>
          <p:cNvPr id="6" name="Picture 2" descr="https://raduga.nsk.socinfo.ru/media/2018/06/21/1238012101/image_image_259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72" y="1470073"/>
            <a:ext cx="2690865" cy="20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8" y="4020395"/>
            <a:ext cx="2675149" cy="2419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721" y="3922980"/>
            <a:ext cx="1603380" cy="2405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1461" y="3556211"/>
            <a:ext cx="2245360" cy="289078"/>
          </a:xfrm>
          <a:prstGeom prst="rect">
            <a:avLst/>
          </a:prstGeom>
          <a:ln>
            <a:solidFill>
              <a:srgbClr val="273C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кабинет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6680" y="3535326"/>
            <a:ext cx="2245360" cy="289078"/>
          </a:xfrm>
          <a:prstGeom prst="rect">
            <a:avLst/>
          </a:prstGeom>
          <a:ln>
            <a:solidFill>
              <a:srgbClr val="273C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логопеда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65421" y="6388152"/>
            <a:ext cx="2245361" cy="335116"/>
          </a:xfrm>
          <a:prstGeom prst="rect">
            <a:avLst/>
          </a:prstGeom>
          <a:ln>
            <a:solidFill>
              <a:srgbClr val="273C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для индивидуальных занятий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5824" y="6439485"/>
            <a:ext cx="2245360" cy="289078"/>
          </a:xfrm>
          <a:prstGeom prst="rect">
            <a:avLst/>
          </a:prstGeom>
          <a:ln>
            <a:solidFill>
              <a:srgbClr val="273C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Темная сенсорная 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мната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2982" y="6447465"/>
            <a:ext cx="2221264" cy="299238"/>
          </a:xfrm>
          <a:prstGeom prst="rect">
            <a:avLst/>
          </a:prstGeom>
          <a:ln>
            <a:solidFill>
              <a:srgbClr val="273C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для проведения консультаций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3659199" y="239842"/>
            <a:ext cx="5300321" cy="106785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592" y="1419132"/>
            <a:ext cx="2806521" cy="21086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64172" y="3550781"/>
            <a:ext cx="2245360" cy="289078"/>
          </a:xfrm>
          <a:prstGeom prst="rect">
            <a:avLst/>
          </a:prstGeom>
          <a:ln>
            <a:solidFill>
              <a:srgbClr val="273C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волшебная комната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8" y="1477862"/>
            <a:ext cx="2717835" cy="20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51" y="1307592"/>
            <a:ext cx="11540277" cy="305420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28051" y="174116"/>
            <a:ext cx="6807201" cy="96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89" y="196449"/>
            <a:ext cx="947203" cy="9424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490" r="2166" b="1"/>
          <a:stretch/>
        </p:blipFill>
        <p:spPr>
          <a:xfrm>
            <a:off x="416442" y="1307592"/>
            <a:ext cx="3745286" cy="28570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Рисунок 19" descr="\\SITE101\Users\ОТДЕЛЕНИЕ ОМО\фото для Наташи\DSCN35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64" y="1282519"/>
            <a:ext cx="2313716" cy="288214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997502" y="4672623"/>
            <a:ext cx="3443390" cy="1698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63" y="4530469"/>
            <a:ext cx="4049566" cy="195441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393160" y="4386866"/>
            <a:ext cx="32458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специалисты используют разнообразный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 дидактический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инструментарий, способствующий эмоционально-чувствительному, речевому, познавательному развитию, развитию у детей мелкой и крупной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02" y="348143"/>
            <a:ext cx="3705836" cy="277937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84" y="3296196"/>
            <a:ext cx="3705836" cy="27793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973" r="2643" b="17088"/>
          <a:stretch/>
        </p:blipFill>
        <p:spPr>
          <a:xfrm>
            <a:off x="416442" y="4672623"/>
            <a:ext cx="3691055" cy="15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28">
        <p:cut/>
      </p:transition>
    </mc:Choice>
    <mc:Fallback xmlns="">
      <p:transition advTm="632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810</Words>
  <Application>Microsoft Office PowerPoint</Application>
  <PresentationFormat>Широкоэкранный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Times New Roman</vt:lpstr>
      <vt:lpstr>Тема Office</vt:lpstr>
      <vt:lpstr>Государственное автономное учреждение Новосибирской области «Областной центр социальной помощи семье и детям «Радуга»  (ГАУ НСО «Радуга»)   Школа раннего развития</vt:lpstr>
      <vt:lpstr>Школа раннего развития открыта в мае  2018 года. Функционирует   в рамках реализации комплекса мер по формированию современной инфраструктуры служб ранней помощи на территории Новосибирской области. Оборудование для организации деятельности Школы приобретено за счет средств Фонда поддержки детей, находящихся в трудной жизненной ситуации</vt:lpstr>
      <vt:lpstr>Презентация PowerPoint</vt:lpstr>
      <vt:lpstr>Информация о Школе</vt:lpstr>
      <vt:lpstr>Презентация PowerPoint</vt:lpstr>
      <vt:lpstr>             </vt:lpstr>
      <vt:lpstr>Презентация PowerPoint</vt:lpstr>
      <vt:lpstr>Презентация PowerPoint</vt:lpstr>
      <vt:lpstr>                      </vt:lpstr>
      <vt:lpstr>Презентация PowerPoint</vt:lpstr>
      <vt:lpstr>Координаты и контакты: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Ясюкевич  Ольга  Юрьевна</dc:title>
  <dc:creator>Пользователь Windows</dc:creator>
  <cp:lastModifiedBy>Малыхина Светлана Сергеевна</cp:lastModifiedBy>
  <cp:revision>108</cp:revision>
  <dcterms:created xsi:type="dcterms:W3CDTF">2018-03-30T03:40:18Z</dcterms:created>
  <dcterms:modified xsi:type="dcterms:W3CDTF">2019-02-18T08:05:29Z</dcterms:modified>
</cp:coreProperties>
</file>