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4" r:id="rId9"/>
    <p:sldId id="262" r:id="rId10"/>
    <p:sldId id="267" r:id="rId11"/>
    <p:sldId id="265" r:id="rId12"/>
    <p:sldId id="268" r:id="rId13"/>
    <p:sldId id="269" r:id="rId14"/>
    <p:sldId id="270" r:id="rId15"/>
    <p:sldId id="272" r:id="rId16"/>
    <p:sldId id="273" r:id="rId17"/>
    <p:sldId id="278" r:id="rId18"/>
    <p:sldId id="276" r:id="rId19"/>
    <p:sldId id="277" r:id="rId20"/>
    <p:sldId id="263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D6D-C9BC-46DC-8662-0FCB502CB559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DE17-5768-4FE9-A997-BA063177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D6D-C9BC-46DC-8662-0FCB502CB559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DE17-5768-4FE9-A997-BA063177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5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D6D-C9BC-46DC-8662-0FCB502CB559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DE17-5768-4FE9-A997-BA063177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0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D6D-C9BC-46DC-8662-0FCB502CB559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DE17-5768-4FE9-A997-BA063177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3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D6D-C9BC-46DC-8662-0FCB502CB559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DE17-5768-4FE9-A997-BA063177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2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D6D-C9BC-46DC-8662-0FCB502CB559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DE17-5768-4FE9-A997-BA063177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D6D-C9BC-46DC-8662-0FCB502CB559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DE17-5768-4FE9-A997-BA063177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3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D6D-C9BC-46DC-8662-0FCB502CB559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DE17-5768-4FE9-A997-BA063177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3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D6D-C9BC-46DC-8662-0FCB502CB559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DE17-5768-4FE9-A997-BA063177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D6D-C9BC-46DC-8662-0FCB502CB559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DE17-5768-4FE9-A997-BA063177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6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2D6D-C9BC-46DC-8662-0FCB502CB559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DE17-5768-4FE9-A997-BA063177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6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2D6D-C9BC-46DC-8662-0FCB502CB559}" type="datetimeFigureOut">
              <a:rPr lang="ru-RU" smtClean="0"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DE17-5768-4FE9-A997-BA063177A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0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E%D0%B1%D1%89%D0%B5%D0%BD%D0%B8%D0%B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3204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Социально-коммуникативное развитие дошкольников с ограниченными возможностями здоровья в условиях реализации ФГОС ДО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en-US" b="1" dirty="0" smtClean="0"/>
              <a:t>                                               Profbar.ru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040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ПРИМЕРНАЯ АДАПТИРОВАННАЯ ОСНОВНАЯ ОБРАЗОВАТЕЛЬНАЯ ПРОГРАММА </a:t>
            </a:r>
            <a:r>
              <a:rPr lang="ru-RU" sz="2800" b="1" dirty="0"/>
              <a:t>ДОШКОЛЬНОГО ОБРАЗОВАНИЯ НА ОСНОВЕ ФГОС ДОШКОЛЬНОГО ОБРАЗОВАНИЯ ДЛЯ СЛАБОВИДЯЩИХ ДЕТЕЙ РАННЕГО И ДОШКОЛЬНОГО ВОЗРАСТА, ДЕТЕЙ РАННЕГО И ДОШКОЛЬНОГО ВОЗРАСТА С АМБЛИОПИЕЙ, КОСОГЛАЗИЕМ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984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2.2.2. Дошкольный возраст</a:t>
            </a:r>
            <a:br>
              <a:rPr lang="ru-RU" sz="1800" b="1" dirty="0"/>
            </a:br>
            <a:r>
              <a:rPr lang="ru-RU" sz="1800" b="1" dirty="0"/>
              <a:t>2.2.2.1. Социально-коммуникативное развитие</a:t>
            </a:r>
            <a:br>
              <a:rPr lang="ru-RU" sz="1800" b="1" dirty="0"/>
            </a:br>
            <a:r>
              <a:rPr lang="ru-RU" sz="1800" b="1" dirty="0"/>
              <a:t>Основными </a:t>
            </a:r>
            <a:r>
              <a:rPr lang="ru-RU" sz="1800" b="1" i="1" dirty="0"/>
              <a:t>задачами</a:t>
            </a:r>
            <a:r>
              <a:rPr lang="ru-RU" sz="1800" b="1" dirty="0"/>
              <a:t> образовательной деятельности являются создание условий для: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7200" dirty="0"/>
              <a:t>–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усвоения норм и ценностей, принятых в обществе, включая моральные и нравственные ценности;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– развития общения и взаимодействия ребёнка со взрослыми и сверстниками доступными возрасту и психофизиологическим особенностям средствам; 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– становления самостоятельности, целенаправленности и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собственных действий в игровой деятельности; 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– формирование позитивных установок к различным видам труда и творчества; 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– формирование основ безопасного поведения в быту, социуме,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природе.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30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>
                <a:solidFill>
                  <a:srgbClr val="FF0000"/>
                </a:solidFill>
              </a:rPr>
              <a:t>Например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Основное </a:t>
            </a:r>
            <a:r>
              <a:rPr lang="ru-RU" sz="2700" b="1" i="1" dirty="0"/>
              <a:t>содержание образовательной деятельности</a:t>
            </a:r>
            <a:br>
              <a:rPr lang="ru-RU" sz="2700" b="1" i="1" dirty="0"/>
            </a:br>
            <a:r>
              <a:rPr lang="ru-RU" sz="2700" b="1" i="1" dirty="0"/>
              <a:t>с детьми младшего дошкольного возраста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…..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проблем с пространственной ориентировкой, зрительным восприятием у слабовидящих детей наблюдаются трудности при усвоении игрового действия, что сказывается на формировании всех видов деятельности, в том числе и игровой. У слабовидящих дошкольников отмечаются ограниченность тематики и простота игровых сюжетов, содержания игры, схематизм игровых и практических действий, замена практических действий словами, ограниченность партнеров по игре. В силу перечисленных выше особенностей предметно-игровые действия формируются посредством специальных занятий и упражнений.</a:t>
            </a:r>
          </a:p>
          <a:p>
            <a:pPr marL="0" indent="0" hangingPunc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Образовательная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деятельность педагогов со слабовидящими дошкольниками предполагает следующие направления работы: </a:t>
            </a:r>
          </a:p>
          <a:p>
            <a:pPr marL="0" indent="0" hangingPunc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создание специальных игровых условий, позволяющих детям свободно ориентироваться в помещении группы, площадки, и специально созданной игровой среды, способствующей самостоятельному игровому творчеству и общению;</a:t>
            </a:r>
          </a:p>
          <a:p>
            <a:pPr marL="0" indent="0" hangingPunc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формирование игровых действий, отражающих социальные взаимоотношения; </a:t>
            </a:r>
          </a:p>
          <a:p>
            <a:pPr marL="0" indent="0" hangingPunc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развитие потребности детей отображать в игре знания об окружающем мире, окружающей действительности;</a:t>
            </a:r>
          </a:p>
          <a:p>
            <a:pPr marL="0" indent="0" hangingPunc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привитие интереса к различным видам игр;</a:t>
            </a:r>
          </a:p>
          <a:p>
            <a:pPr marL="0" indent="0" hangingPunc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развитие и укрепление мышечного аппарата, производящего мимические и жестовые движения, а также на формировании умения адекватно воспринимать и правильно воспроизводить несложные мимические и жестовые движения;</a:t>
            </a:r>
          </a:p>
          <a:p>
            <a:pPr marL="0" indent="0" hangingPunc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развитие навыков самообслуживания, сопровождаемое поэтапным объяснением каждого приема, сопряженным выполнением действий, и постепенным переходом к их самостоятельному выполнению;</a:t>
            </a:r>
          </a:p>
          <a:p>
            <a:pPr marL="0" indent="0" hangingPunc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участие детей в хозяйственно-бытовом труде посредством специально организованных игр;</a:t>
            </a:r>
          </a:p>
          <a:p>
            <a:pPr marL="0" indent="0" hangingPunc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привлечение детей к элементарному труду в природе (полив крупных растений, наблюдение за уборкой листьев, снега на участке, привлечение к элементарным действиям).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2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1" y="1844407"/>
            <a:ext cx="9144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800" b="1" dirty="0" smtClean="0">
                <a:ea typeface="Times New Roman" pitchFamily="18" charset="0"/>
                <a:cs typeface="Arial" pitchFamily="34" charset="0"/>
              </a:rPr>
              <a:t>Адаптированная примерная основная </a:t>
            </a:r>
            <a:r>
              <a:rPr lang="ru-RU" altLang="ru-RU" sz="2800" b="1" dirty="0">
                <a:ea typeface="Times New Roman" pitchFamily="18" charset="0"/>
                <a:cs typeface="Arial" pitchFamily="34" charset="0"/>
              </a:rPr>
              <a:t>образовательная программа </a:t>
            </a:r>
          </a:p>
          <a:p>
            <a:pPr algn="ctr"/>
            <a:r>
              <a:rPr lang="ru-RU" altLang="ru-RU" sz="2800" b="1" dirty="0">
                <a:ea typeface="Times New Roman" pitchFamily="18" charset="0"/>
                <a:cs typeface="Arial" pitchFamily="34" charset="0"/>
              </a:rPr>
              <a:t>для дошкольников </a:t>
            </a:r>
          </a:p>
          <a:p>
            <a:pPr algn="ctr"/>
            <a:r>
              <a:rPr lang="ru-RU" altLang="ru-RU" sz="2800" b="1" dirty="0">
                <a:ea typeface="Times New Roman" pitchFamily="18" charset="0"/>
                <a:cs typeface="Arial" pitchFamily="34" charset="0"/>
              </a:rPr>
              <a:t>с тяжелыми нарушениями речи</a:t>
            </a:r>
          </a:p>
          <a:p>
            <a:pPr algn="ctr"/>
            <a:endParaRPr lang="ru-RU" altLang="ru-RU" dirty="0"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altLang="ru-RU" sz="2000" dirty="0">
                <a:ea typeface="Times New Roman" pitchFamily="18" charset="0"/>
                <a:cs typeface="Arial" pitchFamily="34" charset="0"/>
              </a:rPr>
              <a:t>Под редакцией </a:t>
            </a:r>
            <a:r>
              <a:rPr lang="ru-RU" altLang="ru-RU" sz="2000" dirty="0" smtClean="0">
                <a:ea typeface="Times New Roman" pitchFamily="18" charset="0"/>
                <a:cs typeface="Arial" pitchFamily="34" charset="0"/>
              </a:rPr>
              <a:t>Т.В. </a:t>
            </a:r>
            <a:r>
              <a:rPr lang="ru-RU" altLang="ru-RU" sz="2000" dirty="0" err="1" smtClean="0">
                <a:ea typeface="Times New Roman" pitchFamily="18" charset="0"/>
                <a:cs typeface="Arial" pitchFamily="34" charset="0"/>
              </a:rPr>
              <a:t>Волосовец</a:t>
            </a:r>
            <a:r>
              <a:rPr lang="ru-RU" altLang="ru-RU" sz="2000" dirty="0" smtClean="0">
                <a:ea typeface="Times New Roman" pitchFamily="18" charset="0"/>
                <a:cs typeface="Arial" pitchFamily="34" charset="0"/>
              </a:rPr>
              <a:t>,  </a:t>
            </a:r>
            <a:r>
              <a:rPr lang="ru-RU" altLang="ru-RU" sz="2000" dirty="0">
                <a:ea typeface="Times New Roman" pitchFamily="18" charset="0"/>
                <a:cs typeface="Arial" pitchFamily="34" charset="0"/>
              </a:rPr>
              <a:t>Л. В. </a:t>
            </a:r>
            <a:r>
              <a:rPr lang="ru-RU" altLang="ru-RU" sz="2000" dirty="0" smtClean="0">
                <a:ea typeface="Times New Roman" pitchFamily="18" charset="0"/>
                <a:cs typeface="Arial" pitchFamily="34" charset="0"/>
              </a:rPr>
              <a:t>Лопатиной </a:t>
            </a:r>
            <a:endParaRPr lang="en-US" altLang="ru-RU" sz="2000" dirty="0">
              <a:ea typeface="Times New Roman" pitchFamily="18" charset="0"/>
              <a:cs typeface="Arial" pitchFamily="34" charset="0"/>
            </a:endParaRPr>
          </a:p>
          <a:p>
            <a:pPr algn="ctr"/>
            <a:endParaRPr lang="en-US" altLang="ru-RU" sz="2000" dirty="0">
              <a:ea typeface="Times New Roman" pitchFamily="18" charset="0"/>
              <a:cs typeface="Arial" pitchFamily="34" charset="0"/>
            </a:endParaRPr>
          </a:p>
          <a:p>
            <a:pPr algn="ctr"/>
            <a:endParaRPr lang="en-US" altLang="ru-RU" sz="2000" dirty="0">
              <a:ea typeface="Times New Roman" pitchFamily="18" charset="0"/>
              <a:cs typeface="Arial" pitchFamily="34" charset="0"/>
            </a:endParaRPr>
          </a:p>
          <a:p>
            <a:pPr algn="ctr"/>
            <a:endParaRPr lang="ru-RU" altLang="ru-RU" sz="2000" dirty="0">
              <a:ea typeface="Times New Roman" pitchFamily="18" charset="0"/>
              <a:cs typeface="Arial" pitchFamily="34" charset="0"/>
            </a:endParaRPr>
          </a:p>
          <a:p>
            <a:endParaRPr lang="ru-RU" altLang="ru-RU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79388" y="323850"/>
            <a:ext cx="184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 sz="1400">
              <a:ea typeface="Times New Roman" pitchFamily="18" charset="0"/>
              <a:cs typeface="Arial" pitchFamily="34" charset="0"/>
            </a:endParaRPr>
          </a:p>
          <a:p>
            <a:endParaRPr lang="ru-RU" altLang="ru-RU" sz="1400"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8"/>
            <a:ext cx="91440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43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3257" y="-1441004"/>
            <a:ext cx="9144000" cy="76020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just"/>
            <a:endParaRPr lang="ru-RU" altLang="ru-RU" sz="1400" dirty="0">
              <a:ea typeface="Times New Roman" pitchFamily="18" charset="0"/>
              <a:cs typeface="Arial" pitchFamily="34" charset="0"/>
            </a:endParaRPr>
          </a:p>
          <a:p>
            <a:pPr indent="450850" algn="just"/>
            <a:endParaRPr lang="ru-RU" altLang="ru-RU" sz="1400" dirty="0">
              <a:ea typeface="Times New Roman" pitchFamily="18" charset="0"/>
              <a:cs typeface="Arial" pitchFamily="34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Целевые ориентиры освоения образовательной области «Социально-коммуникативное развитие» детьми младшего дошкольного возраста с ТНР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Ребенок: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выполняет отдельные ролевые действия, носящие условный характер; участвует в разыгрывании сюжета: цепочки двух-трех действий (воображаемую ситуацию удерживает взрослый);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соблюдает в игре элементарные правила;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осуществляет перенос, сформированных ранее игровых действий в различные игры;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проявляет интерес к действиям других детей, может им подражать;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ориентируется на просьбы и требования взрослого (убрать игрушки, помочь сверстнику, поделиться игрушками и т.п.);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замечает несоответствие поведения других детей требованиям взрослого;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может заниматься, не отвлекаясь в течение трех-пяти минут;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обладает сформированными представлениями о родственных отношениях в семье и о своей социальной роли: сын (дочка), внук (внучка), брат (сестра);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отражает собственные впечатления, представления о событиях своей жизни в речи, составляет с помощью взрослого небольшие сообщения, короткие рассказы «из личного опыта»;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выражает интерес и проявляет внимание к различным эмоциональным состояниям человека;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выполняет элементарные орудийные действия в процессе самообслуживания.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3092600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-522949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Целевые ориентиры освоения образовательной области «Социально-коммуникативное развитие» детьми среднего дошкольного возраста с ТНР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Ребенок: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выполняет взаимосвязанные ролевые действия, понимает и называет свою роль;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выполняет ролевые действия, изображающие социальные функции людей;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участвует в распределении ролей до начала игры;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выполняет знакомые ролевые действия в соответствии с содержанием игры, использует их в различных ситуациях, тематически близких уже освоенной игре;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отображает в игровых действиях отношения между людьми (подчинение, сотрудничество);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использует в ходе игры различные натуральные предметы, их модели, предметы-заместители;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передает в сюжетно-ролевых и театрализованных играх различные виды социальных отношений;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вступает в ролевое взаимодействие с детьми;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стремится к самостоятельности, проявляет относительную независимость от взрослого;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проявляет доброжелательное отношение к детям, взрослым, оказывает помощь в процессе деятельности, благодарит за помощь.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0647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Целевые ориентиры освоения образовательной области «Социально-коммуникативное развитие» детьми старшего дошкольного возраста с ТНР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владеет основными продуктивной деятельности, проявляет инициативу и самостоятельность в разных видах деятельности: в игре, общении, конструировании и др.;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выбирает род занятий, участников по совместной деятельности, избирательно и устойчиво взаимодействует с детьми;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участвует в коллективном создании замысла в игре и на занятиях;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передает как можно более точное сообщение другому, проявляя внимание к собеседнику;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регулирует свое поведение в соответствии с усвоенными нормами и правилами, проявляет кооперативные умения в процессе игры, соблюдая отношения партнерства, взаимопомощи, взаимной поддержки (сдерживает агрессивные реакции, справедливо распределяет роли, помогает друзьям и т.п.);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отстаивает усвоенные нормы и правила перед ровесниками и взрослыми;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использует в играх знания, полученные в ходе экскурсий, наблюдений, знакомства с художественной литературой, картинным материалом, народным творчеством, историческими сведениями, мультфильмами и т. п.;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переносит ролевые действия в соответствии с содержанием игры на ситуации, тематически близкие знакомой игре;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стремится к самостоятельности, проявляет относительную независимость от взрослого. </a:t>
            </a:r>
          </a:p>
        </p:txBody>
      </p:sp>
    </p:spTree>
    <p:extLst>
      <p:ext uri="{BB962C8B-B14F-4D97-AF65-F5344CB8AC3E}">
        <p14:creationId xmlns:p14="http://schemas.microsoft.com/office/powerpoint/2010/main" val="425561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-108520" y="1"/>
            <a:ext cx="9252520" cy="756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7305" tIns="152352" bIns="0" anchor="ctr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СОДЕРЖАТЕЛЬНЫЙ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Общие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Описание образовательной деятельности в соответствии с направлениями развития ребенка, представленными в образовательной области «Социально-коммуникативное развитие»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2.2.1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Младший дошкольный возраст </a:t>
            </a:r>
          </a:p>
          <a:p>
            <a:pPr algn="just" fontAlgn="base" hangingPunct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Образовательная область «Социально-коммуникативное развитие»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lvl="0"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Ролевые игры</a:t>
            </a:r>
          </a:p>
          <a:p>
            <a:pPr lvl="0"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</a:p>
          <a:p>
            <a:pPr lvl="0"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Игры с природными материалами</a:t>
            </a:r>
          </a:p>
          <a:p>
            <a:pPr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о мире людей и рукотворных материалах</a:t>
            </a:r>
          </a:p>
          <a:p>
            <a:pPr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Безопасное поведение в быту, социуме, природе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Труд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2.2.2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Средний дошкольный возраст </a:t>
            </a:r>
          </a:p>
          <a:p>
            <a:pPr fontAlgn="base" hangingPunct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Образовательная область «Социально-коммуникативное развитие»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lvl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  <a:p>
            <a:pPr lvl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</a:p>
          <a:p>
            <a:pPr lvl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Игры с природными материалами</a:t>
            </a:r>
          </a:p>
          <a:p>
            <a:pPr lvl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Подвижные игры с использованием полифункционального игрового оборудования</a:t>
            </a:r>
          </a:p>
          <a:p>
            <a:pPr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о мире людей и рукотворных материалах</a:t>
            </a:r>
          </a:p>
          <a:p>
            <a:pPr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Безопасное поведение в быту, социуме, природе</a:t>
            </a:r>
          </a:p>
          <a:p>
            <a:pPr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Труд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0" y="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2.2.3.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Третий этап обучения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Старший дошкольный возраст </a:t>
            </a:r>
          </a:p>
          <a:p>
            <a:pPr fontAlgn="base" hangingPunct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Образовательная область «Социально-коммуникативное развитие»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lvl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  <a:p>
            <a:pPr lvl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</a:p>
          <a:p>
            <a:pPr lvl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с природными материалами</a:t>
            </a:r>
          </a:p>
          <a:p>
            <a:pPr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Представления о мире людей и рукотворных материалах</a:t>
            </a:r>
          </a:p>
          <a:p>
            <a:pPr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Безопасное поведение в быту, социуме, природе</a:t>
            </a:r>
          </a:p>
          <a:p>
            <a:pPr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2.3. Взаимодействие взрослых и детей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2.4. Взаимодействие педагогического коллектива с семьями воспитанников</a:t>
            </a:r>
            <a:endParaRPr lang="ru-RU" altLang="ru-RU" sz="2400" dirty="0"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7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1"/>
            <a:ext cx="88569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Категория детей с ограниченными возможностями здоровья разнообразна по своему составу. В статье 79 ФЗ № 273 «Об образовании в РФ» перечислены следующие категории детей с ограниченными возможностями здоровья: глухие, слабослышащие, позднооглохшие, слепые, слабовидящие, с тяжелыми нарушениями речи, с нарушениями ОДА, с ЗПР, с УО, с расстройствами аутистического спектра, со сложными дефектами и другие обучающиеся.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Дети с ограниченными возможностями здоровья могут получать образование как в группах общеразвивающей, так и в группах комбинированной и коррекционной направленности.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На основании статьи 2 ФЗ № 273 обучающийся с ограниченными возможностями здоровья – это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условий. Исходя из данного определения, статус ребенка с ОВЗ определяет медико-психолого-педагогическая комиссия, которая в заключении указывает вид образовательной программы (адаптированная образовательная программа для детей с ОВЗ (тяжелые нарушения речи, задержка психического развития или другой вид нарушений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определяет условия образования ребенка с ОВЗ в образовательной организации. В зависимости от вида группы, в которой ребенок с ОВЗ будет получать образование, определяется название 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13737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741646"/>
            <a:ext cx="9144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предметно-пространственная среда для образовательной области «Социально-коммуникативное развитие»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Первый этап обучения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игр и игровых упражнений</a:t>
            </a:r>
          </a:p>
          <a:p>
            <a:pPr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детского литературного материала</a:t>
            </a:r>
          </a:p>
          <a:p>
            <a:pPr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иллюстративного материала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произведений декоративно-прикладного искусства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обучения.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Средний дошкольный возраст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игр и игровых упражнений</a:t>
            </a:r>
          </a:p>
          <a:p>
            <a:pPr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детского литературного материала </a:t>
            </a:r>
          </a:p>
          <a:p>
            <a:pPr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иллюстративного материала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произведений декоративно-прикладного искусства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Третий этап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обучения.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игр и игровых упражнений</a:t>
            </a:r>
          </a:p>
          <a:p>
            <a:pPr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детского литературного материала </a:t>
            </a:r>
          </a:p>
          <a:p>
            <a:pPr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иллюстративного материала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произведений декоративно-прикладного искусства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Примерный перечень оборудовани</a:t>
            </a:r>
            <a:r>
              <a:rPr lang="ru-RU" dirty="0"/>
              <a:t>я и материалов для развивающей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предметно-пространственной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88640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2400" smtClean="0">
                <a:solidFill>
                  <a:schemeClr val="tx1"/>
                </a:solidFill>
              </a:rPr>
              <a:t>Детские игровые комплекты для формирования основ безопасности жизнедеятельности</a:t>
            </a:r>
            <a:br>
              <a:rPr lang="ru-RU" altLang="ru-RU" sz="2400" smtClean="0">
                <a:solidFill>
                  <a:schemeClr val="tx1"/>
                </a:solidFill>
              </a:rPr>
            </a:br>
            <a:r>
              <a:rPr lang="ru-RU" altLang="ru-RU" sz="2400" smtClean="0">
                <a:solidFill>
                  <a:schemeClr val="tx1"/>
                </a:solidFill>
              </a:rPr>
              <a:t/>
            </a:r>
            <a:br>
              <a:rPr lang="ru-RU" altLang="ru-RU" sz="2400" smtClean="0">
                <a:solidFill>
                  <a:schemeClr val="tx1"/>
                </a:solidFill>
              </a:rPr>
            </a:br>
            <a:endParaRPr lang="ru-RU" altLang="ru-RU" sz="2400" smtClean="0">
              <a:solidFill>
                <a:schemeClr val="tx1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</a:rPr>
              <a:t>    «Азбука пожарной безопасности»,</a:t>
            </a:r>
            <a:r>
              <a:rPr lang="ru-RU" smtClean="0"/>
              <a:t>  </a:t>
            </a:r>
            <a:r>
              <a:rPr lang="ru-RU" smtClean="0">
                <a:solidFill>
                  <a:srgbClr val="00B050"/>
                </a:solidFill>
              </a:rPr>
              <a:t>«Азбука дорожного движения»,</a:t>
            </a: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FFC000"/>
                </a:solidFill>
              </a:rPr>
              <a:t>«Азбука здоровья и гигиены»,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C000"/>
                </a:solidFill>
              </a:rPr>
              <a:t>    </a:t>
            </a:r>
            <a:r>
              <a:rPr lang="ru-RU" smtClean="0">
                <a:solidFill>
                  <a:srgbClr val="0070C0"/>
                </a:solidFill>
              </a:rPr>
              <a:t>«Азбука железной дороги»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5248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x-non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Обучение детей основам безопасности жизнедеятельности с использованием детских игровых комплектов </a:t>
            </a:r>
            <a:r>
              <a:rPr lang="x-none" sz="16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«Азбука пожарной безопасности</a:t>
            </a:r>
            <a:r>
              <a:rPr lang="x-non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x-none" sz="1600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«Азбука дорожного движения»,</a:t>
            </a:r>
            <a:r>
              <a:rPr lang="x-non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x-none" sz="16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«Азбука здоровья и гигиены», </a:t>
            </a:r>
            <a:r>
              <a:rPr lang="x-none" sz="16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«Азбука железной дороги» </a:t>
            </a:r>
            <a:r>
              <a:rPr lang="x-non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осуществляется комплексно, что предполагает: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600" dirty="0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dirty="0" smtClean="0"/>
              <a:t>постановку и решение различных </a:t>
            </a:r>
            <a:r>
              <a:rPr lang="ru-RU" altLang="ru-RU" sz="2000" dirty="0" err="1" smtClean="0"/>
              <a:t>воспитательно</a:t>
            </a:r>
            <a:r>
              <a:rPr lang="ru-RU" altLang="ru-RU" sz="2000" dirty="0" smtClean="0"/>
              <a:t>-образовательных, коррекционно-развивающих задач с учетом возраста, интеллектуального и сенсомоторного развития детей;</a:t>
            </a:r>
          </a:p>
          <a:p>
            <a:pPr eaLnBrk="1" hangingPunct="1">
              <a:defRPr/>
            </a:pPr>
            <a:r>
              <a:rPr lang="ru-RU" altLang="ru-RU" sz="2000" dirty="0" smtClean="0"/>
              <a:t>создание соответствующей предметно-развивающей среды;</a:t>
            </a:r>
          </a:p>
          <a:p>
            <a:pPr eaLnBrk="1" hangingPunct="1">
              <a:defRPr/>
            </a:pPr>
            <a:r>
              <a:rPr lang="ru-RU" altLang="ru-RU" sz="2000" dirty="0" smtClean="0"/>
              <a:t>организацию обучающих игр, исходя из окружающих условий жизни детей (город, поселок, село, микрорайон и т. п.), бытовой среды дома и образовательного учреждения.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000" dirty="0" smtClean="0"/>
              <a:t>     Результативность освоения детьми содержания занятий по основам безопасности жизнедеятельности с использованием детских игровых комплектов «Азбука пожарной безопасности», «Азбука дорожного движения», «Азбука здоровья и гигиены», «Азбука железной дороги» оценивается не столько по приобретаемым детьми вербальным знаниям, сколько по скорости и легкости их усвоения, овладению приемами мыслительной и двигательной деятельности. </a:t>
            </a:r>
          </a:p>
          <a:p>
            <a:pPr eaLnBrk="1" hangingPunct="1">
              <a:defRPr/>
            </a:pPr>
            <a:endParaRPr lang="ru-RU" alt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122768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92150"/>
            <a:ext cx="7273925" cy="5456238"/>
          </a:xfrm>
          <a:noFill/>
        </p:spPr>
      </p:pic>
    </p:spTree>
    <p:extLst>
      <p:ext uri="{BB962C8B-B14F-4D97-AF65-F5344CB8AC3E}">
        <p14:creationId xmlns:p14="http://schemas.microsoft.com/office/powerpoint/2010/main" val="2926540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20713"/>
            <a:ext cx="7488237" cy="5616575"/>
          </a:xfrm>
          <a:noFill/>
        </p:spPr>
      </p:pic>
    </p:spTree>
    <p:extLst>
      <p:ext uri="{BB962C8B-B14F-4D97-AF65-F5344CB8AC3E}">
        <p14:creationId xmlns:p14="http://schemas.microsoft.com/office/powerpoint/2010/main" val="341919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3" name="Picture 4" descr="DSC0157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20713"/>
            <a:ext cx="7200900" cy="5545137"/>
          </a:xfrm>
        </p:spPr>
      </p:pic>
    </p:spTree>
    <p:extLst>
      <p:ext uri="{BB962C8B-B14F-4D97-AF65-F5344CB8AC3E}">
        <p14:creationId xmlns:p14="http://schemas.microsoft.com/office/powerpoint/2010/main" val="2162131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9014" y="543697"/>
            <a:ext cx="772606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Л. Б. </a:t>
            </a:r>
            <a:r>
              <a:rPr lang="ru-RU" sz="3200" dirty="0" err="1">
                <a:solidFill>
                  <a:srgbClr val="002060"/>
                </a:solidFill>
              </a:rPr>
              <a:t>Баряева</a:t>
            </a:r>
            <a:r>
              <a:rPr lang="ru-RU" sz="3200" dirty="0">
                <a:solidFill>
                  <a:srgbClr val="002060"/>
                </a:solidFill>
              </a:rPr>
              <a:t>, Л. В. Лопатина</a:t>
            </a:r>
          </a:p>
          <a:p>
            <a:r>
              <a:rPr lang="ru-RU" sz="3200" dirty="0">
                <a:solidFill>
                  <a:srgbClr val="002060"/>
                </a:solidFill>
              </a:rPr>
              <a:t> 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Альтернативная коммуникация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детей </a:t>
            </a:r>
            <a:r>
              <a:rPr lang="ru-RU" sz="3600" b="1" dirty="0">
                <a:solidFill>
                  <a:srgbClr val="FF0000"/>
                </a:solidFill>
              </a:rPr>
              <a:t>с интеллектуальными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нарушениями </a:t>
            </a:r>
            <a:r>
              <a:rPr lang="ru-RU" sz="3600" b="1" dirty="0">
                <a:solidFill>
                  <a:srgbClr val="FF0000"/>
                </a:solidFill>
              </a:rPr>
              <a:t>и ТМНР: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диагностика </a:t>
            </a:r>
            <a:r>
              <a:rPr lang="ru-RU" sz="3600" b="1" dirty="0">
                <a:solidFill>
                  <a:srgbClr val="FF0000"/>
                </a:solidFill>
              </a:rPr>
              <a:t>и </a:t>
            </a:r>
            <a:r>
              <a:rPr lang="ru-RU" sz="3600" b="1" dirty="0" smtClean="0">
                <a:solidFill>
                  <a:srgbClr val="FF0000"/>
                </a:solidFill>
              </a:rPr>
              <a:t>обучение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для целей социального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взаимодействия</a:t>
            </a:r>
          </a:p>
          <a:p>
            <a:endParaRPr lang="ru-RU" sz="3600" b="1" dirty="0">
              <a:solidFill>
                <a:srgbClr val="FF000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Profbar.ru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65" y="0"/>
            <a:ext cx="337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62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43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26610" cy="690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1.7. Исследование восприятия и узнавания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абстрактных пространственных или комбинированных знаков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(целесообразность включения в исследование определяется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возрастом детей, программными требованиями образования)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исследования: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ребенку предлагается рассмотреть графическое изображение знаков, имеющих однозначное, свойственное только им, значение, а затем показать и назвать предъявленный знак.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«Покажи…», «Скажи, что это».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Стимульный материал: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= -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«равный» («равно»)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+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«увеличить»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—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«убавить»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дорожные знаки: «Пешеходный переход», «Светофор», «Дети» (см. приложение на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-диске. Папка «Знаки безопасности: Дорожные знаки»).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оценки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представлен следующим образом: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—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понимает значение знака, самостоятельно показывает и называет предъявленный.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испытывает трудности в понимании значения знака и его назывании; нуждается в помощи учителя-логопеда; помощь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ребенок не понимает значение знаков; не показывает и не называет их; помощь учителя-логопеда не эффективна.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42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amejulia.ru/images/i/znak-pesheho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9" y="1332547"/>
            <a:ext cx="2328863" cy="377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gamejulia.ru/images/i/det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85" y="1129999"/>
            <a:ext cx="4438129" cy="398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58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ФЗ № 273 «Об образовании в РФ» раскрываются определения «адаптированная образовательная программа -</a:t>
            </a:r>
            <a:r>
              <a:rPr kumimoji="1"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лиц» и адаптированная основная общеобразовательная программа для слепых, слабовидящих детей, детей с тяжелыми нарушениями речи, с нарушениями ОДА, с ЗПР, с УО, с расстройствами аутистического спектра, со сложными дефектами и других обучающихся с ОВЗ.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В группах компенсирующей направленности реализуется адаптированная основная общеобразовательная программа, в группах комбинированной направленности для каждого ребенка разрабатывается адаптированная образовательная программа с учетом их индивидуальных психофизиологических особенностей.</a:t>
            </a:r>
          </a:p>
          <a:p>
            <a:pPr algn="just"/>
            <a:r>
              <a:rPr lang="x-none" sz="2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освоения обучающимися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АООП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(целевые ориентиры в соответствие с ФГОС ДО и учетом психофизического развития детей.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Целесообразно целевые ориентиры для детей с ограниченными возможностями обучения прописать по годам обучения, т.к. каждый последующий шаг в коррекции того или иного нарушения развития определяется предыдущим результатом. Кроме того, такой подход позволяет отследить результаты коррекционной работы и при необходимости разработать индивидуальный образовательный маршрут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Например…….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0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 социально-коммуникативного развития дошкольников с задержкой психического развития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дошкольников с задержкой психического развития неполноценны все предпосылки, необходимые для формирования и развития процесса общения: </a:t>
            </a:r>
            <a:r>
              <a:rPr lang="ru-RU" sz="7200" u="sng" dirty="0">
                <a:latin typeface="Times New Roman" pitchFamily="18" charset="0"/>
                <a:cs typeface="Times New Roman" pitchFamily="18" charset="0"/>
                <a:hlinkClick r:id="rId2" tooltip="Общение"/>
              </a:rPr>
              <a:t>Общение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 со сверстниками у детей со слабовыраженными отклонениями в психофизическом развитии носит эпизодический характер. Находясь в группе сверстников, ребёнок с задержкой психического развития практически с ней не взаимодействует. Большинство детей предпочитают играть в одиночку. В тех случаях, когда дети играют вдвоем, их действия часто носят несогласованный характер. Сюжетно-ролевую игру дошкольников с задержкой психического развития можно определить скорее как игру «рядом», чем как совместную деятельность. Общение по поводу игры наблюдается редко.</a:t>
            </a:r>
          </a:p>
          <a:p>
            <a:pPr marL="0" indent="0"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У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дошкольников с задержкой психического развития наблюдается отставание в развитии эмоций, наиболее выраженными проявлениями которого являются эмоциональная неустойчивость, лабильность, слабость волевых усилий, несамостоятельность и внушаемость, отмечается состояние беспокойства, тревожность, личная незрелость в целом, легкость смены настроений и контрастных проявлений эмоций. Они легко и, с точки зрения наблюдателя, часто немотивированно переходят от смеху к плачу и наоборот. Незначительный повод может вызвать эмоциональное возбуждение и даже резкую аффективную реакцию, неадекватную ситуации. </a:t>
            </a:r>
          </a:p>
          <a:p>
            <a:pPr marL="0" indent="0"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Незрелость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эмоционально-волевой сферы детей с ЗПР обусловливает своеобразие формирования их поведения и личностных особенностей. Страдает сфера коммуникации. По уровню коммуникативной деятельности дети находятся на более низкой ступени развития, чем сверстники. Старшие дошкольники с ЗПР не готовы к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внеситуативно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-личностному общению со взрослыми, в отличие от своих нормально развивающихся сверстников, они достигают лишь уровня ситуативно-делового общения. Эти факты необходимо учитывать при построении системы педагогической коррекции.</a:t>
            </a:r>
          </a:p>
          <a:p>
            <a:endParaRPr lang="ru-RU" sz="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4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09" y="633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Незрелость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эмоционально – волевой сферы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коммуникативной 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отрицательно влияет на поведение   и межличностное взаимодействие дошкольников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5-6-лет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ЗПР. Они не всегда соблюдают дистанцию со взрослыми, могут вести себя навязчиво, бесцеремонно, или, наоборот, отказываются от контакта и сотрудничества. Трудно подчиняются правилам поведения в группе, редко завязывают дружеские отношения со своими сверстниками. Задерживается переход от одной формы общения к другой, более сложной.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Задержка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развитии и своеобразие игровой 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Недостаточно развиты все  структурные компоненты игровой деятельности: снижена игровая мотивация, с трудом формируется игровой замысел, сюжеты игр бедные, ролевое поведение неустойчивое, возможны соскальзывания на стереотипные действия с игровым материалом.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Содержательная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сторона игры обеднена из-за недостаточности знаний и представлений об окружающем мире. Игра не развита  как совместная деятельность,  дети не умеют  строить коллективную игру, почти не пользуются ролевой речью. Они реже используют предметы-заместители, почти не проявляют творчества, чаще предпочитают подвижные игры, свойственные младшему возрасту,  при этом затрудняются в соблюдении правил. Отсутствие полноценной игровой деятельности затрудняет формирование   внутреннего плана действий, произвольной регуляции поведения, 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своевременно не  складываются  предпосылки для перехода к более сложной - учебной деятельности.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Недоразвитие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речи носит системный характер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проявляется, как правило, в задержке формирования, а в сложных случаях, в отсутствии фразовой речи, в ограниченности словарного запаса,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аграмматизмах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 неправильном произношении, затруднениях в построении связных высказываний. Недостатки семантической стороны проявляются в трудностях  понимания значения слова, логико-грамматических конструкций, скрытого смысла текста. </a:t>
            </a:r>
          </a:p>
        </p:txBody>
      </p:sp>
    </p:spTree>
    <p:extLst>
      <p:ext uri="{BB962C8B-B14F-4D97-AF65-F5344CB8AC3E}">
        <p14:creationId xmlns:p14="http://schemas.microsoft.com/office/powerpoint/2010/main" val="420705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Дети раннего и дошкольного возраста с тяжелыми нарушениями речи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 тяжелыми нарушениями речи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(ТНР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) представляют собой сложную гетерогенную группу, характеризующуюся разной степенью и механизмом нарушения речи, временем его возникновения, разнородным уровнем психофизического развития. Это определяет различные возможности детей в овладении навыками речевого общения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У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детей данной группы в большей или меньшей степени оказываются нарушенными произношение и различение звуков, недостаточно полноценно происходит овладение системой морфем, а, следовательно, плохо усваиваются навыки словоизменения и словообразования, словарный запас отстает от нормы как по количественным, так и по качественным показателям; страдает связная речь. Такое системное нарушение получило название «общее недоразвитие речи» (ОНР).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По своему клиническому составу эта категория объединяет разных детей, среди них можно выделить три основные группы: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— так называемый неосложненный вариант общего недоразвития речи, когда отсутствуют явно выраженные указания на поражение центральной нервной системы. Недоразвитие всех компонентов речи у детей сопровождается «малыми неврологическими дисфункциями», такими, как недостаточная регуляция мышечного тонуса, неточность двигательных дифференцировок и пр.; у детей наблюдается некоторая эмоционально-волевая незрелость, слабая регуляция произвольной деятельности и т.д.;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осложненный вариант общего недоразвития речи, когда собственно речевой дефект сочетается с рядом неврологических и психопатологических синдромов, таких, как синдром повышенного черепного давления,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цереброастенический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неврозоподобный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синдромы, синдромы  двигательных расстройств и пр. У детей этой группы отмечается крайне низкая работоспособность, нарушение отдельных видов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гнозиса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, выраженная моторная неловкость и т.д.;</a:t>
            </a:r>
          </a:p>
          <a:p>
            <a:pPr marL="0" indent="0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грубое и стойкое недоразвитие речи, обусловленное органическим поражением речевых зон коры головного мозга. Как правило, эту группу составляют дети с моторной алалией.</a:t>
            </a:r>
          </a:p>
          <a:p>
            <a:pPr marL="0" indent="0" algn="just"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СЛАБОВИДЯЩИЕ ДЕТИ </a:t>
            </a:r>
            <a:r>
              <a:rPr lang="ru-RU" sz="2000" b="1" dirty="0"/>
              <a:t>РАННЕГО И ДОШКОЛЬНОГО ВОЗРАСТА,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ДЕТИ </a:t>
            </a:r>
            <a:r>
              <a:rPr lang="ru-RU" sz="2000" b="1" dirty="0"/>
              <a:t>РАННЕГО И ДОШКОЛЬНОГО ВОЗРАСТА С АМБЛИОПИЕЙ, КОСОГЛАЗИЕМ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500" dirty="0" smtClean="0"/>
              <a:t>      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Недостаточность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зрения как биологическое неблагополучие предопределяет процесс взаимодействия ребенка с социальной средой. Если же среда, окружающая ребенка с нарушением зрения, не организовывается сообразно его возможностям, то у ребенка возникают трудности общения с окружающим миром и людьми. При резком снижении зрения или его отсутствии возникают ограничения в знакомстве с окружающим миром, ориентировке в пространстве и окружающей среде, трудности передвижения, общения и обучения.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Нарушение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зрения обусловливает весь ход психофизического развития детей, в том числе слабовидящих, детей с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амблиопией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косоглазием.</a:t>
            </a:r>
          </a:p>
          <a:p>
            <a:pPr marL="0" indent="0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Слабовидящие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характеризуются наличием остроты зрения от 0,05 (5%) до 0,4 (40%) на лучше видящем глазу с коррекцией очками: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1) острота зрения в пределах от 0,05 до 0,09 с коррекцией очками на лучше видящем глазу - отмечаются сложные нарушения зрительных функций. Наряду со снижением остроты зрения у них сужено поле зрения, нарушено пространственное зрение. Все это затрудняет зрительное восприятие окружающего мира, в том числе и учебного материала;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2) острота зрения от 0,1 до 0,2 с коррекцией очками на лучше видящем глазу - относятся к инвалидам, хотя острота зрения у них выше. Именно поэтому во многих литературных источниках по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тифлологии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зрение до 0,2 обозначается как «медицинское слабовидение»;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3) Острота зрения от 0,3 до 0,4 с коррекцией очками на лучше видящем глазу. Эта верхняя граница слабовидения соответствует международным нормам признания детской инвалидности. Поэтому признается необходимость специальной педагогической, психологической и медицинской поддержки этой группы детей.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К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детям с функциональными нарушениями зрения относятся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дети с </a:t>
            </a:r>
            <a:r>
              <a:rPr lang="ru-RU" sz="6400" b="1" dirty="0" err="1">
                <a:latin typeface="Times New Roman" pitchFamily="18" charset="0"/>
                <a:cs typeface="Times New Roman" pitchFamily="18" charset="0"/>
              </a:rPr>
              <a:t>амблиопией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, косоглазием.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400" u="sng" dirty="0" err="1" smtClean="0">
                <a:latin typeface="Times New Roman" pitchFamily="18" charset="0"/>
                <a:cs typeface="Times New Roman" pitchFamily="18" charset="0"/>
              </a:rPr>
              <a:t>Амблиопия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различные по происхождению формы понижения остроты зрения, причиной которых являются функциональные расстройства зрительного аппарата.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400" u="sng" dirty="0" smtClean="0">
                <a:latin typeface="Times New Roman" pitchFamily="18" charset="0"/>
                <a:cs typeface="Times New Roman" pitchFamily="18" charset="0"/>
              </a:rPr>
              <a:t>Косоглазие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различные по происхождению и локализации поражения зрительной и глазодвигательной систем, вызывающие периодическое или постоянное отклонение глазного яблока.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Дети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 нарушением зрения при их общности с психофизическим развитием нормально видящих детей имеют свои специфические особенности в развитии.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0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Обратим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Рамочный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каждой примерной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с ОВЗ раскрывается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представление общей модели образовательного процесса в дошкольных образовательных организациях, возрастных  нормативов развития, общих и особых образовательных потребностей детей раннего и дошкольного возраста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ОВЗ,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структуры и наполнения содержания образовательной деятельности в соответствии с направлениями развития ребенка в пяти образовательных областях. Образовательные области, содержание образовательной деятельности, равно как и организация образовательной среды, в том числе предметно-пространственная и развивающая образовательная среда, выступают в качестве модулей, из которых создается основная общеобразовательная программа Организации. Модульный характер представления содержания Программы позволяет конструировать основную образовательную программу дошкольной образовательной организации для детей раннего и дошкольного возраста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644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2121</Words>
  <Application>Microsoft Office PowerPoint</Application>
  <PresentationFormat>Экран (4:3)</PresentationFormat>
  <Paragraphs>205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Социально-коммуникативное развитие дошкольников с ограниченными возможностями здоровья в условиях реализации ФГОС ДО</vt:lpstr>
      <vt:lpstr>Презентация PowerPoint</vt:lpstr>
      <vt:lpstr>Презентация PowerPoint</vt:lpstr>
      <vt:lpstr>Презентация PowerPoint</vt:lpstr>
      <vt:lpstr>Особенности социально-коммуникативного развития дошкольников с задержкой психического развития</vt:lpstr>
      <vt:lpstr>Презентация PowerPoint</vt:lpstr>
      <vt:lpstr> Дети раннего и дошкольного возраста с тяжелыми нарушениями речи </vt:lpstr>
      <vt:lpstr>  СЛАБОВИДЯЩИЕ ДЕТИ РАННЕГО И ДОШКОЛЬНОГО ВОЗРАСТА,  ДЕТИ РАННЕГО И ДОШКОЛЬНОГО ВОЗРАСТА С АМБЛИОПИЕЙ, КОСОГЛАЗИЕМ   </vt:lpstr>
      <vt:lpstr>Обратим внимание!!!</vt:lpstr>
      <vt:lpstr>  ПРИМЕРНАЯ АДАПТИРОВАННАЯ ОСНОВНАЯ ОБРАЗОВАТЕЛЬНАЯ ПРОГРАММА ДОШКОЛЬНОГО ОБРАЗОВАНИЯ НА ОСНОВЕ ФГОС ДОШКОЛЬНОГО ОБРАЗОВАНИЯ ДЛЯ СЛАБОВИДЯЩИХ ДЕТЕЙ РАННЕГО И ДОШКОЛЬНОГО ВОЗРАСТА, ДЕТЕЙ РАННЕГО И ДОШКОЛЬНОГО ВОЗРАСТА С АМБЛИОПИЕЙ, КОСОГЛАЗИЕМ </vt:lpstr>
      <vt:lpstr>2.2.2. Дошкольный возраст 2.2.2.1. Социально-коммуникативное развитие Основными задачами образовательной деятельности являются создание условий для: </vt:lpstr>
      <vt:lpstr> Например Основное содержание образовательной деятельности с детьми младшего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Детские игровые комплекты для формирования основ безопасности жизнедеятельности  </vt:lpstr>
      <vt:lpstr>Обучение детей основам безопасности жизнедеятельности с использованием детских игровых комплектов «Азбука пожарной безопасности», «Азбука дорожного движения», «Азбука здоровья и гигиены», «Азбука железной дороги» осуществляется комплексно, что предполагает: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Социально-коммуникативное развитие дошкольников с ограниченными возможностями здоровья в условиях реализации ФГОС ДО</dc:title>
  <dc:creator>Admin</dc:creator>
  <cp:lastModifiedBy>Admin</cp:lastModifiedBy>
  <cp:revision>13</cp:revision>
  <dcterms:created xsi:type="dcterms:W3CDTF">2018-07-24T07:47:57Z</dcterms:created>
  <dcterms:modified xsi:type="dcterms:W3CDTF">2018-07-24T11:11:54Z</dcterms:modified>
</cp:coreProperties>
</file>